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47" r:id="rId5"/>
    <p:sldId id="381" r:id="rId6"/>
    <p:sldId id="362" r:id="rId7"/>
    <p:sldId id="350" r:id="rId8"/>
    <p:sldId id="379" r:id="rId9"/>
    <p:sldId id="367" r:id="rId10"/>
    <p:sldId id="378" r:id="rId11"/>
    <p:sldId id="380" r:id="rId12"/>
    <p:sldId id="356" r:id="rId13"/>
    <p:sldId id="363" r:id="rId14"/>
    <p:sldId id="364" r:id="rId15"/>
    <p:sldId id="365" r:id="rId16"/>
    <p:sldId id="366" r:id="rId17"/>
    <p:sldId id="383" r:id="rId18"/>
    <p:sldId id="368" r:id="rId19"/>
    <p:sldId id="369" r:id="rId20"/>
    <p:sldId id="373" r:id="rId21"/>
    <p:sldId id="374" r:id="rId22"/>
    <p:sldId id="375" r:id="rId23"/>
    <p:sldId id="370" r:id="rId24"/>
    <p:sldId id="36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18D"/>
    <a:srgbClr val="F9A61B"/>
    <a:srgbClr val="00AE58"/>
    <a:srgbClr val="00ABE6"/>
    <a:srgbClr val="EC008C"/>
    <a:srgbClr val="6E298D"/>
    <a:srgbClr val="E892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63636" autoAdjust="0"/>
  </p:normalViewPr>
  <p:slideViewPr>
    <p:cSldViewPr snapToGrid="0">
      <p:cViewPr varScale="1">
        <p:scale>
          <a:sx n="29" d="100"/>
          <a:sy n="29" d="100"/>
        </p:scale>
        <p:origin x="82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06B6CC4-C701-43D3-8D5C-D709DDEAF760}" type="datetimeFigureOut">
              <a:rPr lang="en-US" smtClean="0"/>
              <a:t>5/15/2020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C507C9-4F50-459B-8FCB-DE918B0005BA}" type="slidenum">
              <a:rPr lang="en-US" smtClean="0"/>
              <a:t>‹#›</a:t>
            </a:fld>
            <a:endParaRPr lang="en-US"/>
          </a:p>
        </p:txBody>
      </p:sp>
    </p:spTree>
    <p:extLst>
      <p:ext uri="{BB962C8B-B14F-4D97-AF65-F5344CB8AC3E}">
        <p14:creationId xmlns:p14="http://schemas.microsoft.com/office/powerpoint/2010/main" val="384030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F2C838E-A430-43FE-8B18-BBEAE5A5938D}" type="datetimeFigureOut">
              <a:rPr lang="en-US" smtClean="0"/>
              <a:t>5/15/2020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0C45C65-1D74-4F6C-8019-15CBAFB7EA77}" type="slidenum">
              <a:rPr lang="en-US" smtClean="0"/>
              <a:t>‹#›</a:t>
            </a:fld>
            <a:endParaRPr lang="en-US"/>
          </a:p>
        </p:txBody>
      </p:sp>
    </p:spTree>
    <p:extLst>
      <p:ext uri="{BB962C8B-B14F-4D97-AF65-F5344CB8AC3E}">
        <p14:creationId xmlns:p14="http://schemas.microsoft.com/office/powerpoint/2010/main" val="342375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45C65-1D74-4F6C-8019-15CBAFB7EA77}" type="slidenum">
              <a:rPr lang="en-US" smtClean="0"/>
              <a:t>1</a:t>
            </a:fld>
            <a:endParaRPr lang="en-US"/>
          </a:p>
        </p:txBody>
      </p:sp>
    </p:spTree>
    <p:extLst>
      <p:ext uri="{BB962C8B-B14F-4D97-AF65-F5344CB8AC3E}">
        <p14:creationId xmlns:p14="http://schemas.microsoft.com/office/powerpoint/2010/main" val="177012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list of questions first and remind them to pick 2 to write and answer.</a:t>
            </a:r>
          </a:p>
          <a:p>
            <a:r>
              <a:rPr lang="en-US" dirty="0"/>
              <a:t>Present the polls one at a time for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you ever a Bully?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do Bullies affect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 have a conflict with a friend?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you ever confide in a trusted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10</a:t>
            </a:fld>
            <a:endParaRPr lang="en-US"/>
          </a:p>
        </p:txBody>
      </p:sp>
    </p:spTree>
    <p:extLst>
      <p:ext uri="{BB962C8B-B14F-4D97-AF65-F5344CB8AC3E}">
        <p14:creationId xmlns:p14="http://schemas.microsoft.com/office/powerpoint/2010/main" val="148075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11</a:t>
            </a:fld>
            <a:endParaRPr lang="en-US"/>
          </a:p>
        </p:txBody>
      </p:sp>
    </p:spTree>
    <p:extLst>
      <p:ext uri="{BB962C8B-B14F-4D97-AF65-F5344CB8AC3E}">
        <p14:creationId xmlns:p14="http://schemas.microsoft.com/office/powerpoint/2010/main" val="174555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an issue is the first step to change.  Nancy and Marie are friends.  Grace and Nancy are friends too.  Marie and Grace are not friends.  Marie wants to go to the movies with Nancy but can’t because Nancy has plans to do something with Grace.  Marie is sad because she wants to spend more time with her friend.  What can she do?  What other negatives can you change? </a:t>
            </a:r>
          </a:p>
        </p:txBody>
      </p:sp>
      <p:sp>
        <p:nvSpPr>
          <p:cNvPr id="4" name="Slide Number Placeholder 3"/>
          <p:cNvSpPr>
            <a:spLocks noGrp="1"/>
          </p:cNvSpPr>
          <p:nvPr>
            <p:ph type="sldNum" sz="quarter" idx="5"/>
          </p:nvPr>
        </p:nvSpPr>
        <p:spPr/>
        <p:txBody>
          <a:bodyPr/>
          <a:lstStyle/>
          <a:p>
            <a:fld id="{D0C45C65-1D74-4F6C-8019-15CBAFB7EA77}" type="slidenum">
              <a:rPr lang="en-US" smtClean="0"/>
              <a:t>12</a:t>
            </a:fld>
            <a:endParaRPr lang="en-US"/>
          </a:p>
        </p:txBody>
      </p:sp>
    </p:spTree>
    <p:extLst>
      <p:ext uri="{BB962C8B-B14F-4D97-AF65-F5344CB8AC3E}">
        <p14:creationId xmlns:p14="http://schemas.microsoft.com/office/powerpoint/2010/main" val="147161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girls to look at the photo.  Have them read the good words.  How about the not so good words.</a:t>
            </a:r>
          </a:p>
        </p:txBody>
      </p:sp>
      <p:sp>
        <p:nvSpPr>
          <p:cNvPr id="4" name="Slide Number Placeholder 3"/>
          <p:cNvSpPr>
            <a:spLocks noGrp="1"/>
          </p:cNvSpPr>
          <p:nvPr>
            <p:ph type="sldNum" sz="quarter" idx="5"/>
          </p:nvPr>
        </p:nvSpPr>
        <p:spPr/>
        <p:txBody>
          <a:bodyPr/>
          <a:lstStyle/>
          <a:p>
            <a:fld id="{D0C45C65-1D74-4F6C-8019-15CBAFB7EA77}" type="slidenum">
              <a:rPr lang="en-US" smtClean="0"/>
              <a:t>13</a:t>
            </a:fld>
            <a:endParaRPr lang="en-US"/>
          </a:p>
        </p:txBody>
      </p:sp>
    </p:spTree>
    <p:extLst>
      <p:ext uri="{BB962C8B-B14F-4D97-AF65-F5344CB8AC3E}">
        <p14:creationId xmlns:p14="http://schemas.microsoft.com/office/powerpoint/2010/main" val="50181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they ever made the wrong first impression about someone?  Are they now friends?</a:t>
            </a:r>
          </a:p>
        </p:txBody>
      </p:sp>
      <p:sp>
        <p:nvSpPr>
          <p:cNvPr id="4" name="Slide Number Placeholder 3"/>
          <p:cNvSpPr>
            <a:spLocks noGrp="1"/>
          </p:cNvSpPr>
          <p:nvPr>
            <p:ph type="sldNum" sz="quarter" idx="5"/>
          </p:nvPr>
        </p:nvSpPr>
        <p:spPr/>
        <p:txBody>
          <a:bodyPr/>
          <a:lstStyle/>
          <a:p>
            <a:fld id="{D0C45C65-1D74-4F6C-8019-15CBAFB7EA77}" type="slidenum">
              <a:rPr lang="en-US" smtClean="0"/>
              <a:t>15</a:t>
            </a:fld>
            <a:endParaRPr lang="en-US"/>
          </a:p>
        </p:txBody>
      </p:sp>
    </p:spTree>
    <p:extLst>
      <p:ext uri="{BB962C8B-B14F-4D97-AF65-F5344CB8AC3E}">
        <p14:creationId xmlns:p14="http://schemas.microsoft.com/office/powerpoint/2010/main" val="228182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16</a:t>
            </a:fld>
            <a:endParaRPr lang="en-US"/>
          </a:p>
        </p:txBody>
      </p:sp>
    </p:spTree>
    <p:extLst>
      <p:ext uri="{BB962C8B-B14F-4D97-AF65-F5344CB8AC3E}">
        <p14:creationId xmlns:p14="http://schemas.microsoft.com/office/powerpoint/2010/main" val="3532193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17</a:t>
            </a:fld>
            <a:endParaRPr lang="en-US"/>
          </a:p>
        </p:txBody>
      </p:sp>
    </p:spTree>
    <p:extLst>
      <p:ext uri="{BB962C8B-B14F-4D97-AF65-F5344CB8AC3E}">
        <p14:creationId xmlns:p14="http://schemas.microsoft.com/office/powerpoint/2010/main" val="275402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they feel about each phrase.  Click through examples.</a:t>
            </a:r>
          </a:p>
        </p:txBody>
      </p:sp>
      <p:sp>
        <p:nvSpPr>
          <p:cNvPr id="4" name="Slide Number Placeholder 3"/>
          <p:cNvSpPr>
            <a:spLocks noGrp="1"/>
          </p:cNvSpPr>
          <p:nvPr>
            <p:ph type="sldNum" sz="quarter" idx="5"/>
          </p:nvPr>
        </p:nvSpPr>
        <p:spPr/>
        <p:txBody>
          <a:bodyPr/>
          <a:lstStyle/>
          <a:p>
            <a:fld id="{D0C45C65-1D74-4F6C-8019-15CBAFB7EA77}" type="slidenum">
              <a:rPr lang="en-US" smtClean="0"/>
              <a:t>19</a:t>
            </a:fld>
            <a:endParaRPr lang="en-US"/>
          </a:p>
        </p:txBody>
      </p:sp>
    </p:spTree>
    <p:extLst>
      <p:ext uri="{BB962C8B-B14F-4D97-AF65-F5344CB8AC3E}">
        <p14:creationId xmlns:p14="http://schemas.microsoft.com/office/powerpoint/2010/main" val="353853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Everyone wants that powerful feeling of belonging. Being connected to others confirms that we matter. And that’s a human need! Sometimes we want that belonging so badly that we think it won’t matter if we trade our values for popularity. For example, lying to your parents about where you went after school or posting an unattractive picture of the new girl online because someone dared you to. But small trade-offs add up, chipping away at our sense of who we are and what is right. When those things become blurry, you may find yourself caving in to peer pressure more and more. </a:t>
            </a:r>
          </a:p>
        </p:txBody>
      </p:sp>
      <p:sp>
        <p:nvSpPr>
          <p:cNvPr id="4" name="Slide Number Placeholder 3"/>
          <p:cNvSpPr>
            <a:spLocks noGrp="1"/>
          </p:cNvSpPr>
          <p:nvPr>
            <p:ph type="sldNum" sz="quarter" idx="5"/>
          </p:nvPr>
        </p:nvSpPr>
        <p:spPr/>
        <p:txBody>
          <a:bodyPr/>
          <a:lstStyle/>
          <a:p>
            <a:fld id="{D0C45C65-1D74-4F6C-8019-15CBAFB7EA77}" type="slidenum">
              <a:rPr lang="en-US" smtClean="0"/>
              <a:t>20</a:t>
            </a:fld>
            <a:endParaRPr lang="en-US"/>
          </a:p>
        </p:txBody>
      </p:sp>
    </p:spTree>
    <p:extLst>
      <p:ext uri="{BB962C8B-B14F-4D97-AF65-F5344CB8AC3E}">
        <p14:creationId xmlns:p14="http://schemas.microsoft.com/office/powerpoint/2010/main" val="342601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21</a:t>
            </a:fld>
            <a:endParaRPr lang="en-US"/>
          </a:p>
        </p:txBody>
      </p:sp>
    </p:spTree>
    <p:extLst>
      <p:ext uri="{BB962C8B-B14F-4D97-AF65-F5344CB8AC3E}">
        <p14:creationId xmlns:p14="http://schemas.microsoft.com/office/powerpoint/2010/main" val="2958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09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3</a:t>
            </a:fld>
            <a:endParaRPr lang="en-US"/>
          </a:p>
        </p:txBody>
      </p:sp>
    </p:spTree>
    <p:extLst>
      <p:ext uri="{BB962C8B-B14F-4D97-AF65-F5344CB8AC3E}">
        <p14:creationId xmlns:p14="http://schemas.microsoft.com/office/powerpoint/2010/main" val="29275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4</a:t>
            </a:fld>
            <a:endParaRPr lang="en-US" dirty="0"/>
          </a:p>
        </p:txBody>
      </p:sp>
    </p:spTree>
    <p:extLst>
      <p:ext uri="{BB962C8B-B14F-4D97-AF65-F5344CB8AC3E}">
        <p14:creationId xmlns:p14="http://schemas.microsoft.com/office/powerpoint/2010/main" val="293371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5</a:t>
            </a:fld>
            <a:endParaRPr lang="en-US"/>
          </a:p>
        </p:txBody>
      </p:sp>
    </p:spTree>
    <p:extLst>
      <p:ext uri="{BB962C8B-B14F-4D97-AF65-F5344CB8AC3E}">
        <p14:creationId xmlns:p14="http://schemas.microsoft.com/office/powerpoint/2010/main" val="92955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 Watch our body language (No eye rolling).  </a:t>
            </a:r>
          </a:p>
          <a:p>
            <a:r>
              <a:rPr lang="en-US" dirty="0"/>
              <a:t>If we have a disagreement with someone in the group, we can..</a:t>
            </a:r>
          </a:p>
          <a:p>
            <a:r>
              <a:rPr lang="en-US" dirty="0"/>
              <a:t>If we have a difference of opinion, we can…</a:t>
            </a:r>
          </a:p>
          <a:p>
            <a:r>
              <a:rPr lang="en-US" dirty="0"/>
              <a:t>Capture the comments for use later.</a:t>
            </a:r>
          </a:p>
        </p:txBody>
      </p:sp>
      <p:sp>
        <p:nvSpPr>
          <p:cNvPr id="4" name="Slide Number Placeholder 3"/>
          <p:cNvSpPr>
            <a:spLocks noGrp="1"/>
          </p:cNvSpPr>
          <p:nvPr>
            <p:ph type="sldNum" sz="quarter" idx="5"/>
          </p:nvPr>
        </p:nvSpPr>
        <p:spPr/>
        <p:txBody>
          <a:bodyPr/>
          <a:lstStyle/>
          <a:p>
            <a:fld id="{D0C45C65-1D74-4F6C-8019-15CBAFB7EA77}" type="slidenum">
              <a:rPr lang="en-US" smtClean="0"/>
              <a:t>6</a:t>
            </a:fld>
            <a:endParaRPr lang="en-US"/>
          </a:p>
        </p:txBody>
      </p:sp>
    </p:spTree>
    <p:extLst>
      <p:ext uri="{BB962C8B-B14F-4D97-AF65-F5344CB8AC3E}">
        <p14:creationId xmlns:p14="http://schemas.microsoft.com/office/powerpoint/2010/main" val="144375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girls to tell us their first names, where they are from and one thing we won’t be able to tell about her from what we see now.</a:t>
            </a:r>
          </a:p>
        </p:txBody>
      </p:sp>
      <p:sp>
        <p:nvSpPr>
          <p:cNvPr id="4" name="Slide Number Placeholder 3"/>
          <p:cNvSpPr>
            <a:spLocks noGrp="1"/>
          </p:cNvSpPr>
          <p:nvPr>
            <p:ph type="sldNum" sz="quarter" idx="5"/>
          </p:nvPr>
        </p:nvSpPr>
        <p:spPr/>
        <p:txBody>
          <a:bodyPr/>
          <a:lstStyle/>
          <a:p>
            <a:fld id="{D0C45C65-1D74-4F6C-8019-15CBAFB7EA77}" type="slidenum">
              <a:rPr lang="en-US" smtClean="0"/>
              <a:t>7</a:t>
            </a:fld>
            <a:endParaRPr lang="en-US"/>
          </a:p>
        </p:txBody>
      </p:sp>
    </p:spTree>
    <p:extLst>
      <p:ext uri="{BB962C8B-B14F-4D97-AF65-F5344CB8AC3E}">
        <p14:creationId xmlns:p14="http://schemas.microsoft.com/office/powerpoint/2010/main" val="61550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 annotation tool works and that they should use the draw feature.</a:t>
            </a:r>
          </a:p>
        </p:txBody>
      </p:sp>
      <p:sp>
        <p:nvSpPr>
          <p:cNvPr id="4" name="Slide Number Placeholder 3"/>
          <p:cNvSpPr>
            <a:spLocks noGrp="1"/>
          </p:cNvSpPr>
          <p:nvPr>
            <p:ph type="sldNum" sz="quarter" idx="5"/>
          </p:nvPr>
        </p:nvSpPr>
        <p:spPr/>
        <p:txBody>
          <a:bodyPr/>
          <a:lstStyle/>
          <a:p>
            <a:fld id="{D0C45C65-1D74-4F6C-8019-15CBAFB7EA77}" type="slidenum">
              <a:rPr lang="en-US" smtClean="0"/>
              <a:t>8</a:t>
            </a:fld>
            <a:endParaRPr lang="en-US"/>
          </a:p>
        </p:txBody>
      </p:sp>
    </p:spTree>
    <p:extLst>
      <p:ext uri="{BB962C8B-B14F-4D97-AF65-F5344CB8AC3E}">
        <p14:creationId xmlns:p14="http://schemas.microsoft.com/office/powerpoint/2010/main" val="129031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9</a:t>
            </a:fld>
            <a:endParaRPr lang="en-US"/>
          </a:p>
        </p:txBody>
      </p:sp>
    </p:spTree>
    <p:extLst>
      <p:ext uri="{BB962C8B-B14F-4D97-AF65-F5344CB8AC3E}">
        <p14:creationId xmlns:p14="http://schemas.microsoft.com/office/powerpoint/2010/main" val="358334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41165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7919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64549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dirty="0"/>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Trefoil Sans"/>
              </a:rPr>
              <a:t>TITLE &amp; FULL-WIDTH IMAGE</a:t>
            </a:r>
          </a:p>
        </p:txBody>
      </p:sp>
    </p:spTree>
    <p:extLst>
      <p:ext uri="{BB962C8B-B14F-4D97-AF65-F5344CB8AC3E}">
        <p14:creationId xmlns:p14="http://schemas.microsoft.com/office/powerpoint/2010/main" val="201966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34105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8525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78237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C63E6-B578-4BF9-9FDD-2FEF187B8A5A}"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52397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63E6-B578-4BF9-9FDD-2FEF187B8A5A}"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9430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63E6-B578-4BF9-9FDD-2FEF187B8A5A}"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130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376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59142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63E6-B578-4BF9-9FDD-2FEF187B8A5A}" type="datetimeFigureOut">
              <a:rPr lang="en-US" smtClean="0"/>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F3C7D-1583-43B7-B337-3739376B827E}" type="slidenum">
              <a:rPr lang="en-US" smtClean="0"/>
              <a:t>‹#›</a:t>
            </a:fld>
            <a:endParaRPr lang="en-US"/>
          </a:p>
        </p:txBody>
      </p:sp>
    </p:spTree>
    <p:extLst>
      <p:ext uri="{BB962C8B-B14F-4D97-AF65-F5344CB8AC3E}">
        <p14:creationId xmlns:p14="http://schemas.microsoft.com/office/powerpoint/2010/main" val="68692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298594"/>
            <a:ext cx="3418385" cy="1338591"/>
          </a:xfrm>
          <a:prstGeom prst="rect">
            <a:avLst/>
          </a:prstGeom>
        </p:spPr>
      </p:pic>
      <p:pic>
        <p:nvPicPr>
          <p:cNvPr id="8" name="Picture 7"/>
          <p:cNvPicPr>
            <a:picLocks noChangeAspect="1"/>
          </p:cNvPicPr>
          <p:nvPr/>
        </p:nvPicPr>
        <p:blipFill>
          <a:blip r:embed="rId4"/>
          <a:stretch>
            <a:fillRect/>
          </a:stretch>
        </p:blipFill>
        <p:spPr>
          <a:xfrm>
            <a:off x="-14514" y="-116113"/>
            <a:ext cx="382500" cy="70974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28" y="345033"/>
            <a:ext cx="1979749" cy="1245712"/>
          </a:xfrm>
          <a:prstGeom prst="rect">
            <a:avLst/>
          </a:prstGeom>
        </p:spPr>
      </p:pic>
      <p:sp>
        <p:nvSpPr>
          <p:cNvPr id="3" name="TextBox 2"/>
          <p:cNvSpPr txBox="1"/>
          <p:nvPr/>
        </p:nvSpPr>
        <p:spPr>
          <a:xfrm>
            <a:off x="1556520" y="1590745"/>
            <a:ext cx="9444446" cy="1569660"/>
          </a:xfrm>
          <a:prstGeom prst="rect">
            <a:avLst/>
          </a:prstGeom>
          <a:noFill/>
        </p:spPr>
        <p:txBody>
          <a:bodyPr wrap="square" rtlCol="0">
            <a:spAutoFit/>
          </a:bodyPr>
          <a:lstStyle/>
          <a:p>
            <a:pPr algn="ctr"/>
            <a:r>
              <a:rPr lang="en-US" sz="4800" dirty="0">
                <a:latin typeface="Trefoil Sans" charset="0"/>
                <a:ea typeface="Trefoil Sans" charset="0"/>
                <a:cs typeface="Trefoil Sans" charset="0"/>
              </a:rPr>
              <a:t>Cadette Amaze Journey</a:t>
            </a:r>
          </a:p>
          <a:p>
            <a:pPr algn="ctr"/>
            <a:r>
              <a:rPr lang="en-US" sz="4800" dirty="0">
                <a:latin typeface="Trefoil Sans" charset="0"/>
                <a:ea typeface="Trefoil Sans" charset="0"/>
                <a:cs typeface="Trefoil Sans" charset="0"/>
              </a:rPr>
              <a:t>Part1</a:t>
            </a:r>
          </a:p>
        </p:txBody>
      </p:sp>
      <p:pic>
        <p:nvPicPr>
          <p:cNvPr id="9" name="Picture 8" descr="A drawing of a cartoon character&#10;&#10;Description automatically generated">
            <a:extLst>
              <a:ext uri="{FF2B5EF4-FFF2-40B4-BE49-F238E27FC236}">
                <a16:creationId xmlns:a16="http://schemas.microsoft.com/office/drawing/2014/main" id="{FD80F6A1-A137-4E84-8451-393CE34CE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1702" y="3492654"/>
            <a:ext cx="8894082" cy="2737110"/>
          </a:xfrm>
          <a:prstGeom prst="rect">
            <a:avLst/>
          </a:prstGeom>
        </p:spPr>
      </p:pic>
    </p:spTree>
    <p:extLst>
      <p:ext uri="{BB962C8B-B14F-4D97-AF65-F5344CB8AC3E}">
        <p14:creationId xmlns:p14="http://schemas.microsoft.com/office/powerpoint/2010/main" val="424083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C7E549-F7C5-4631-B16A-678A2404667D}"/>
              </a:ext>
            </a:extLst>
          </p:cNvPr>
          <p:cNvSpPr>
            <a:spLocks noGrp="1"/>
          </p:cNvSpPr>
          <p:nvPr>
            <p:ph type="body" sz="quarter" idx="13"/>
          </p:nvPr>
        </p:nvSpPr>
        <p:spPr>
          <a:xfrm>
            <a:off x="1725690" y="452672"/>
            <a:ext cx="8401983" cy="882091"/>
          </a:xfrm>
          <a:solidFill>
            <a:srgbClr val="92D050">
              <a:alpha val="90000"/>
            </a:srgbClr>
          </a:solidFill>
        </p:spPr>
        <p:txBody>
          <a:bodyPr>
            <a:normAutofit/>
          </a:bodyPr>
          <a:lstStyle/>
          <a:p>
            <a:pPr algn="ctr"/>
            <a:r>
              <a:rPr lang="en-US" dirty="0"/>
              <a:t>What does a friend do that helps?</a:t>
            </a:r>
          </a:p>
        </p:txBody>
      </p:sp>
      <p:sp>
        <p:nvSpPr>
          <p:cNvPr id="5" name="Text Placeholder 3">
            <a:extLst>
              <a:ext uri="{FF2B5EF4-FFF2-40B4-BE49-F238E27FC236}">
                <a16:creationId xmlns:a16="http://schemas.microsoft.com/office/drawing/2014/main" id="{E4DF18BE-6CE0-4996-B4F0-C1CB1DADE641}"/>
              </a:ext>
            </a:extLst>
          </p:cNvPr>
          <p:cNvSpPr txBox="1">
            <a:spLocks/>
          </p:cNvSpPr>
          <p:nvPr/>
        </p:nvSpPr>
        <p:spPr>
          <a:xfrm>
            <a:off x="191387" y="2931811"/>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Did something hurt your feelings?</a:t>
            </a:r>
          </a:p>
        </p:txBody>
      </p:sp>
      <p:sp>
        <p:nvSpPr>
          <p:cNvPr id="7" name="Text Placeholder 3">
            <a:extLst>
              <a:ext uri="{FF2B5EF4-FFF2-40B4-BE49-F238E27FC236}">
                <a16:creationId xmlns:a16="http://schemas.microsoft.com/office/drawing/2014/main" id="{DD082920-D925-43FE-AF4B-701A1FDEBD1D}"/>
              </a:ext>
            </a:extLst>
          </p:cNvPr>
          <p:cNvSpPr txBox="1">
            <a:spLocks/>
          </p:cNvSpPr>
          <p:nvPr/>
        </p:nvSpPr>
        <p:spPr>
          <a:xfrm>
            <a:off x="4323246" y="2854102"/>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How do you help your friends?</a:t>
            </a:r>
          </a:p>
        </p:txBody>
      </p:sp>
      <p:sp>
        <p:nvSpPr>
          <p:cNvPr id="9" name="Text Placeholder 3">
            <a:extLst>
              <a:ext uri="{FF2B5EF4-FFF2-40B4-BE49-F238E27FC236}">
                <a16:creationId xmlns:a16="http://schemas.microsoft.com/office/drawing/2014/main" id="{CF10376B-4090-4207-B720-416AFB267EA2}"/>
              </a:ext>
            </a:extLst>
          </p:cNvPr>
          <p:cNvSpPr txBox="1">
            <a:spLocks/>
          </p:cNvSpPr>
          <p:nvPr/>
        </p:nvSpPr>
        <p:spPr>
          <a:xfrm>
            <a:off x="4370306" y="4348511"/>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Who doesn't sit with you at lunch?</a:t>
            </a:r>
          </a:p>
        </p:txBody>
      </p:sp>
      <p:sp>
        <p:nvSpPr>
          <p:cNvPr id="10" name="Text Placeholder 3">
            <a:extLst>
              <a:ext uri="{FF2B5EF4-FFF2-40B4-BE49-F238E27FC236}">
                <a16:creationId xmlns:a16="http://schemas.microsoft.com/office/drawing/2014/main" id="{FB8CFF83-8B26-424F-9B56-8F58357D5223}"/>
              </a:ext>
            </a:extLst>
          </p:cNvPr>
          <p:cNvSpPr txBox="1">
            <a:spLocks/>
          </p:cNvSpPr>
          <p:nvPr/>
        </p:nvSpPr>
        <p:spPr>
          <a:xfrm>
            <a:off x="4370305" y="1480450"/>
            <a:ext cx="3451381" cy="1149897"/>
          </a:xfrm>
          <a:prstGeom prst="rect">
            <a:avLst/>
          </a:prstGeom>
          <a:solidFill>
            <a:srgbClr val="92D050">
              <a:alpha val="90000"/>
            </a:srgb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new things might get added to your maze over the next few years?</a:t>
            </a:r>
          </a:p>
        </p:txBody>
      </p:sp>
      <p:sp>
        <p:nvSpPr>
          <p:cNvPr id="13" name="Text Placeholder 3">
            <a:extLst>
              <a:ext uri="{FF2B5EF4-FFF2-40B4-BE49-F238E27FC236}">
                <a16:creationId xmlns:a16="http://schemas.microsoft.com/office/drawing/2014/main" id="{8BD33E8E-48A2-4545-AFB8-C05656E030A9}"/>
              </a:ext>
            </a:extLst>
          </p:cNvPr>
          <p:cNvSpPr txBox="1">
            <a:spLocks/>
          </p:cNvSpPr>
          <p:nvPr/>
        </p:nvSpPr>
        <p:spPr>
          <a:xfrm>
            <a:off x="8455110" y="2803328"/>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Have you defended a friend from a Bully?</a:t>
            </a:r>
          </a:p>
        </p:txBody>
      </p:sp>
      <p:sp>
        <p:nvSpPr>
          <p:cNvPr id="14" name="Text Placeholder 3">
            <a:extLst>
              <a:ext uri="{FF2B5EF4-FFF2-40B4-BE49-F238E27FC236}">
                <a16:creationId xmlns:a16="http://schemas.microsoft.com/office/drawing/2014/main" id="{DD7222CB-29A1-407E-A6E1-AA73C70C6999}"/>
              </a:ext>
            </a:extLst>
          </p:cNvPr>
          <p:cNvSpPr txBox="1">
            <a:spLocks/>
          </p:cNvSpPr>
          <p:nvPr/>
        </p:nvSpPr>
        <p:spPr>
          <a:xfrm>
            <a:off x="530309" y="1577713"/>
            <a:ext cx="3451381" cy="678759"/>
          </a:xfrm>
          <a:prstGeom prst="rect">
            <a:avLst/>
          </a:prstGeom>
          <a:solidFill>
            <a:srgbClr val="92D050">
              <a:alpha val="90000"/>
            </a:srgb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Where  do new friends fit in your maze?</a:t>
            </a:r>
          </a:p>
        </p:txBody>
      </p:sp>
      <p:sp>
        <p:nvSpPr>
          <p:cNvPr id="15" name="Text Placeholder 3">
            <a:extLst>
              <a:ext uri="{FF2B5EF4-FFF2-40B4-BE49-F238E27FC236}">
                <a16:creationId xmlns:a16="http://schemas.microsoft.com/office/drawing/2014/main" id="{1FDA61E0-4BB4-465D-AF72-5C2B644013D2}"/>
              </a:ext>
            </a:extLst>
          </p:cNvPr>
          <p:cNvSpPr txBox="1">
            <a:spLocks/>
          </p:cNvSpPr>
          <p:nvPr/>
        </p:nvSpPr>
        <p:spPr>
          <a:xfrm>
            <a:off x="8360986" y="1577712"/>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Where do you sit at lunch?</a:t>
            </a:r>
          </a:p>
        </p:txBody>
      </p:sp>
      <p:sp>
        <p:nvSpPr>
          <p:cNvPr id="16" name="Text Placeholder 3">
            <a:extLst>
              <a:ext uri="{FF2B5EF4-FFF2-40B4-BE49-F238E27FC236}">
                <a16:creationId xmlns:a16="http://schemas.microsoft.com/office/drawing/2014/main" id="{575077F1-BEF0-4434-A87B-242883A21D95}"/>
              </a:ext>
            </a:extLst>
          </p:cNvPr>
          <p:cNvSpPr txBox="1">
            <a:spLocks/>
          </p:cNvSpPr>
          <p:nvPr/>
        </p:nvSpPr>
        <p:spPr>
          <a:xfrm>
            <a:off x="0" y="4308607"/>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What do you talk about online?</a:t>
            </a:r>
          </a:p>
        </p:txBody>
      </p:sp>
      <p:sp>
        <p:nvSpPr>
          <p:cNvPr id="17" name="Text Placeholder 3">
            <a:extLst>
              <a:ext uri="{FF2B5EF4-FFF2-40B4-BE49-F238E27FC236}">
                <a16:creationId xmlns:a16="http://schemas.microsoft.com/office/drawing/2014/main" id="{960FA65C-D3F9-494E-8B43-21E46ACEB42D}"/>
              </a:ext>
            </a:extLst>
          </p:cNvPr>
          <p:cNvSpPr txBox="1">
            <a:spLocks/>
          </p:cNvSpPr>
          <p:nvPr/>
        </p:nvSpPr>
        <p:spPr>
          <a:xfrm>
            <a:off x="8246765" y="4348511"/>
            <a:ext cx="3451381" cy="678759"/>
          </a:xfrm>
          <a:prstGeom prst="rect">
            <a:avLst/>
          </a:prstGeom>
          <a:solidFill>
            <a:srgbClr val="92D050">
              <a:alpha val="90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Who are the adults that help you?</a:t>
            </a:r>
          </a:p>
        </p:txBody>
      </p:sp>
      <p:pic>
        <p:nvPicPr>
          <p:cNvPr id="19" name="Picture 18">
            <a:extLst>
              <a:ext uri="{FF2B5EF4-FFF2-40B4-BE49-F238E27FC236}">
                <a16:creationId xmlns:a16="http://schemas.microsoft.com/office/drawing/2014/main" id="{CE72E8E8-784C-41A0-BEC5-9ED82DD5AD9F}"/>
              </a:ext>
            </a:extLst>
          </p:cNvPr>
          <p:cNvPicPr>
            <a:picLocks noChangeAspect="1"/>
          </p:cNvPicPr>
          <p:nvPr/>
        </p:nvPicPr>
        <p:blipFill>
          <a:blip r:embed="rId3"/>
          <a:stretch>
            <a:fillRect/>
          </a:stretch>
        </p:blipFill>
        <p:spPr>
          <a:xfrm>
            <a:off x="-15274" y="-15881"/>
            <a:ext cx="382500" cy="7097484"/>
          </a:xfrm>
          <a:prstGeom prst="rect">
            <a:avLst/>
          </a:prstGeom>
        </p:spPr>
      </p:pic>
      <p:sp>
        <p:nvSpPr>
          <p:cNvPr id="2" name="TextBox 1">
            <a:extLst>
              <a:ext uri="{FF2B5EF4-FFF2-40B4-BE49-F238E27FC236}">
                <a16:creationId xmlns:a16="http://schemas.microsoft.com/office/drawing/2014/main" id="{B138F52E-0EF9-48E0-AD94-96A482A1B27D}"/>
              </a:ext>
            </a:extLst>
          </p:cNvPr>
          <p:cNvSpPr txBox="1"/>
          <p:nvPr/>
        </p:nvSpPr>
        <p:spPr>
          <a:xfrm>
            <a:off x="1260764" y="5583382"/>
            <a:ext cx="5915891" cy="369332"/>
          </a:xfrm>
          <a:prstGeom prst="rect">
            <a:avLst/>
          </a:prstGeom>
          <a:noFill/>
        </p:spPr>
        <p:txBody>
          <a:bodyPr wrap="square" rtlCol="0">
            <a:spAutoFit/>
          </a:bodyPr>
          <a:lstStyle/>
          <a:p>
            <a:r>
              <a:rPr lang="en-US" dirty="0"/>
              <a:t>There are 4 polls with these questions.</a:t>
            </a:r>
          </a:p>
        </p:txBody>
      </p:sp>
    </p:spTree>
    <p:extLst>
      <p:ext uri="{BB962C8B-B14F-4D97-AF65-F5344CB8AC3E}">
        <p14:creationId xmlns:p14="http://schemas.microsoft.com/office/powerpoint/2010/main" val="35807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animBg="1"/>
      <p:bldP spid="9" grpId="0" animBg="1"/>
      <p:bldP spid="10"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4FE1B-F852-4099-B966-0E52A0AADE9F}"/>
              </a:ext>
            </a:extLst>
          </p:cNvPr>
          <p:cNvPicPr>
            <a:picLocks noChangeAspect="1"/>
          </p:cNvPicPr>
          <p:nvPr/>
        </p:nvPicPr>
        <p:blipFill>
          <a:blip r:embed="rId3"/>
          <a:stretch>
            <a:fillRect/>
          </a:stretch>
        </p:blipFill>
        <p:spPr>
          <a:xfrm>
            <a:off x="-14514" y="-116113"/>
            <a:ext cx="382500" cy="7097484"/>
          </a:xfrm>
          <a:prstGeom prst="rect">
            <a:avLst/>
          </a:prstGeom>
        </p:spPr>
      </p:pic>
      <p:sp>
        <p:nvSpPr>
          <p:cNvPr id="9" name="TextBox 8">
            <a:extLst>
              <a:ext uri="{FF2B5EF4-FFF2-40B4-BE49-F238E27FC236}">
                <a16:creationId xmlns:a16="http://schemas.microsoft.com/office/drawing/2014/main" id="{1FC3799C-951D-4974-8DDA-CB4021732813}"/>
              </a:ext>
            </a:extLst>
          </p:cNvPr>
          <p:cNvSpPr txBox="1"/>
          <p:nvPr/>
        </p:nvSpPr>
        <p:spPr>
          <a:xfrm>
            <a:off x="9248172" y="544010"/>
            <a:ext cx="2575842" cy="5909310"/>
          </a:xfrm>
          <a:prstGeom prst="rect">
            <a:avLst/>
          </a:prstGeom>
          <a:noFill/>
        </p:spPr>
        <p:txBody>
          <a:bodyPr wrap="square" rtlCol="0">
            <a:spAutoFit/>
          </a:bodyPr>
          <a:lstStyle/>
          <a:p>
            <a:r>
              <a:rPr lang="en-US" dirty="0"/>
              <a:t>In your notebook make a circle in the center of the page by tracing a quarter.  Write your name in the circle.  </a:t>
            </a:r>
          </a:p>
          <a:p>
            <a:endParaRPr lang="en-US" dirty="0"/>
          </a:p>
          <a:p>
            <a:r>
              <a:rPr lang="en-US" dirty="0"/>
              <a:t>Draw a bigger circle almost as big as the page.  Add the names of your close friends inside the bigger circle.</a:t>
            </a:r>
          </a:p>
          <a:p>
            <a:endParaRPr lang="en-US" dirty="0"/>
          </a:p>
          <a:p>
            <a:r>
              <a:rPr lang="en-US" dirty="0"/>
              <a:t>Add the names of your trusted adults.</a:t>
            </a:r>
          </a:p>
          <a:p>
            <a:endParaRPr lang="en-US" dirty="0"/>
          </a:p>
          <a:p>
            <a:r>
              <a:rPr lang="en-US" dirty="0"/>
              <a:t>Add the names of other friends and family outside of the circle but on only one side.</a:t>
            </a:r>
          </a:p>
          <a:p>
            <a:endParaRPr lang="en-US" dirty="0"/>
          </a:p>
          <a:p>
            <a:r>
              <a:rPr lang="en-US" dirty="0"/>
              <a:t> Only add positive names.</a:t>
            </a:r>
          </a:p>
        </p:txBody>
      </p:sp>
      <p:sp>
        <p:nvSpPr>
          <p:cNvPr id="10" name="TextBox 9">
            <a:extLst>
              <a:ext uri="{FF2B5EF4-FFF2-40B4-BE49-F238E27FC236}">
                <a16:creationId xmlns:a16="http://schemas.microsoft.com/office/drawing/2014/main" id="{0954624E-EFFF-416B-BF59-48AFA95A2C2D}"/>
              </a:ext>
            </a:extLst>
          </p:cNvPr>
          <p:cNvSpPr txBox="1"/>
          <p:nvPr/>
        </p:nvSpPr>
        <p:spPr>
          <a:xfrm>
            <a:off x="4666898" y="2796301"/>
            <a:ext cx="1261890" cy="954107"/>
          </a:xfrm>
          <a:prstGeom prst="rect">
            <a:avLst/>
          </a:prstGeom>
          <a:noFill/>
        </p:spPr>
        <p:txBody>
          <a:bodyPr wrap="square" rtlCol="0">
            <a:spAutoFit/>
          </a:bodyPr>
          <a:lstStyle/>
          <a:p>
            <a:pPr algn="ctr"/>
            <a:r>
              <a:rPr lang="en-US" sz="2800" dirty="0" err="1"/>
              <a:t>MarieME</a:t>
            </a:r>
            <a:endParaRPr lang="en-US" sz="2800" dirty="0"/>
          </a:p>
        </p:txBody>
      </p:sp>
      <p:sp>
        <p:nvSpPr>
          <p:cNvPr id="13" name="TextBox 12">
            <a:extLst>
              <a:ext uri="{FF2B5EF4-FFF2-40B4-BE49-F238E27FC236}">
                <a16:creationId xmlns:a16="http://schemas.microsoft.com/office/drawing/2014/main" id="{4044EE0D-172A-4869-9731-95EF41AC19FA}"/>
              </a:ext>
            </a:extLst>
          </p:cNvPr>
          <p:cNvSpPr txBox="1"/>
          <p:nvPr/>
        </p:nvSpPr>
        <p:spPr>
          <a:xfrm>
            <a:off x="4838500" y="4489447"/>
            <a:ext cx="1069931" cy="523220"/>
          </a:xfrm>
          <a:prstGeom prst="rect">
            <a:avLst/>
          </a:prstGeom>
          <a:noFill/>
        </p:spPr>
        <p:txBody>
          <a:bodyPr wrap="square" rtlCol="0">
            <a:spAutoFit/>
          </a:bodyPr>
          <a:lstStyle/>
          <a:p>
            <a:r>
              <a:rPr lang="en-US" sz="2800" dirty="0"/>
              <a:t>Alyce</a:t>
            </a:r>
          </a:p>
        </p:txBody>
      </p:sp>
      <p:sp>
        <p:nvSpPr>
          <p:cNvPr id="14" name="TextBox 13">
            <a:extLst>
              <a:ext uri="{FF2B5EF4-FFF2-40B4-BE49-F238E27FC236}">
                <a16:creationId xmlns:a16="http://schemas.microsoft.com/office/drawing/2014/main" id="{33B26AF2-9CB6-4D05-B59B-CE3E2554D826}"/>
              </a:ext>
            </a:extLst>
          </p:cNvPr>
          <p:cNvSpPr txBox="1"/>
          <p:nvPr/>
        </p:nvSpPr>
        <p:spPr>
          <a:xfrm>
            <a:off x="7050116" y="4098638"/>
            <a:ext cx="1069931" cy="523220"/>
          </a:xfrm>
          <a:prstGeom prst="rect">
            <a:avLst/>
          </a:prstGeom>
          <a:noFill/>
        </p:spPr>
        <p:txBody>
          <a:bodyPr wrap="square" rtlCol="0">
            <a:spAutoFit/>
          </a:bodyPr>
          <a:lstStyle/>
          <a:p>
            <a:r>
              <a:rPr lang="en-US" sz="2800" dirty="0"/>
              <a:t>Judy</a:t>
            </a:r>
          </a:p>
        </p:txBody>
      </p:sp>
      <p:sp>
        <p:nvSpPr>
          <p:cNvPr id="15" name="TextBox 14">
            <a:extLst>
              <a:ext uri="{FF2B5EF4-FFF2-40B4-BE49-F238E27FC236}">
                <a16:creationId xmlns:a16="http://schemas.microsoft.com/office/drawing/2014/main" id="{2FA4E143-4A2E-43BC-84C3-5D5E838964D8}"/>
              </a:ext>
            </a:extLst>
          </p:cNvPr>
          <p:cNvSpPr txBox="1"/>
          <p:nvPr/>
        </p:nvSpPr>
        <p:spPr>
          <a:xfrm>
            <a:off x="2657711" y="4098638"/>
            <a:ext cx="1267351" cy="523220"/>
          </a:xfrm>
          <a:prstGeom prst="rect">
            <a:avLst/>
          </a:prstGeom>
          <a:noFill/>
        </p:spPr>
        <p:txBody>
          <a:bodyPr wrap="square" rtlCol="0">
            <a:spAutoFit/>
          </a:bodyPr>
          <a:lstStyle/>
          <a:p>
            <a:r>
              <a:rPr lang="en-US" sz="2800" dirty="0"/>
              <a:t>Nancy</a:t>
            </a:r>
          </a:p>
        </p:txBody>
      </p:sp>
      <p:sp>
        <p:nvSpPr>
          <p:cNvPr id="16" name="TextBox 15">
            <a:extLst>
              <a:ext uri="{FF2B5EF4-FFF2-40B4-BE49-F238E27FC236}">
                <a16:creationId xmlns:a16="http://schemas.microsoft.com/office/drawing/2014/main" id="{A9E91177-1D0F-4BCC-96A9-087AAB7029C2}"/>
              </a:ext>
            </a:extLst>
          </p:cNvPr>
          <p:cNvSpPr txBox="1"/>
          <p:nvPr/>
        </p:nvSpPr>
        <p:spPr>
          <a:xfrm>
            <a:off x="3023794" y="1422442"/>
            <a:ext cx="1041719" cy="523220"/>
          </a:xfrm>
          <a:prstGeom prst="rect">
            <a:avLst/>
          </a:prstGeom>
          <a:noFill/>
        </p:spPr>
        <p:txBody>
          <a:bodyPr wrap="square" rtlCol="0">
            <a:spAutoFit/>
          </a:bodyPr>
          <a:lstStyle/>
          <a:p>
            <a:r>
              <a:rPr lang="en-US" sz="2800" dirty="0"/>
              <a:t>Mom</a:t>
            </a:r>
          </a:p>
        </p:txBody>
      </p:sp>
      <p:sp>
        <p:nvSpPr>
          <p:cNvPr id="17" name="TextBox 16">
            <a:extLst>
              <a:ext uri="{FF2B5EF4-FFF2-40B4-BE49-F238E27FC236}">
                <a16:creationId xmlns:a16="http://schemas.microsoft.com/office/drawing/2014/main" id="{F8CC5A36-06F1-429C-B766-FB920327979B}"/>
              </a:ext>
            </a:extLst>
          </p:cNvPr>
          <p:cNvSpPr txBox="1"/>
          <p:nvPr/>
        </p:nvSpPr>
        <p:spPr>
          <a:xfrm>
            <a:off x="6286986" y="5072127"/>
            <a:ext cx="1069931" cy="523220"/>
          </a:xfrm>
          <a:prstGeom prst="rect">
            <a:avLst/>
          </a:prstGeom>
          <a:noFill/>
        </p:spPr>
        <p:txBody>
          <a:bodyPr wrap="square" rtlCol="0">
            <a:spAutoFit/>
          </a:bodyPr>
          <a:lstStyle/>
          <a:p>
            <a:r>
              <a:rPr lang="en-US" sz="2800" dirty="0"/>
              <a:t>Dad</a:t>
            </a:r>
          </a:p>
        </p:txBody>
      </p:sp>
      <p:sp>
        <p:nvSpPr>
          <p:cNvPr id="18" name="TextBox 17">
            <a:extLst>
              <a:ext uri="{FF2B5EF4-FFF2-40B4-BE49-F238E27FC236}">
                <a16:creationId xmlns:a16="http://schemas.microsoft.com/office/drawing/2014/main" id="{0526B482-CABB-4AE7-A25B-94B3557C0DD1}"/>
              </a:ext>
            </a:extLst>
          </p:cNvPr>
          <p:cNvSpPr txBox="1"/>
          <p:nvPr/>
        </p:nvSpPr>
        <p:spPr>
          <a:xfrm>
            <a:off x="780017" y="5615027"/>
            <a:ext cx="1433204" cy="461665"/>
          </a:xfrm>
          <a:prstGeom prst="rect">
            <a:avLst/>
          </a:prstGeom>
          <a:noFill/>
        </p:spPr>
        <p:txBody>
          <a:bodyPr wrap="square" rtlCol="0">
            <a:spAutoFit/>
          </a:bodyPr>
          <a:lstStyle/>
          <a:p>
            <a:r>
              <a:rPr lang="en-US" sz="2400" dirty="0"/>
              <a:t>Amanda</a:t>
            </a:r>
          </a:p>
        </p:txBody>
      </p:sp>
      <p:sp>
        <p:nvSpPr>
          <p:cNvPr id="19" name="TextBox 18">
            <a:extLst>
              <a:ext uri="{FF2B5EF4-FFF2-40B4-BE49-F238E27FC236}">
                <a16:creationId xmlns:a16="http://schemas.microsoft.com/office/drawing/2014/main" id="{547B3C34-B857-47FE-AE67-E115BCB9B798}"/>
              </a:ext>
            </a:extLst>
          </p:cNvPr>
          <p:cNvSpPr txBox="1"/>
          <p:nvPr/>
        </p:nvSpPr>
        <p:spPr>
          <a:xfrm>
            <a:off x="737229" y="2199837"/>
            <a:ext cx="1069931" cy="523220"/>
          </a:xfrm>
          <a:prstGeom prst="rect">
            <a:avLst/>
          </a:prstGeom>
          <a:noFill/>
        </p:spPr>
        <p:txBody>
          <a:bodyPr wrap="square" rtlCol="0">
            <a:spAutoFit/>
          </a:bodyPr>
          <a:lstStyle/>
          <a:p>
            <a:r>
              <a:rPr lang="en-US" sz="2800" dirty="0"/>
              <a:t>Kim</a:t>
            </a:r>
          </a:p>
        </p:txBody>
      </p:sp>
      <p:sp>
        <p:nvSpPr>
          <p:cNvPr id="20" name="TextBox 19">
            <a:extLst>
              <a:ext uri="{FF2B5EF4-FFF2-40B4-BE49-F238E27FC236}">
                <a16:creationId xmlns:a16="http://schemas.microsoft.com/office/drawing/2014/main" id="{2C3833F6-ECDD-464C-8686-BF2A967FE141}"/>
              </a:ext>
            </a:extLst>
          </p:cNvPr>
          <p:cNvSpPr txBox="1"/>
          <p:nvPr/>
        </p:nvSpPr>
        <p:spPr>
          <a:xfrm>
            <a:off x="6457471" y="1345142"/>
            <a:ext cx="1069931" cy="523220"/>
          </a:xfrm>
          <a:prstGeom prst="rect">
            <a:avLst/>
          </a:prstGeom>
          <a:noFill/>
        </p:spPr>
        <p:txBody>
          <a:bodyPr wrap="square" rtlCol="0">
            <a:spAutoFit/>
          </a:bodyPr>
          <a:lstStyle/>
          <a:p>
            <a:r>
              <a:rPr lang="en-US" sz="2800" dirty="0"/>
              <a:t>Brian</a:t>
            </a:r>
          </a:p>
        </p:txBody>
      </p:sp>
      <p:sp>
        <p:nvSpPr>
          <p:cNvPr id="21" name="TextBox 20">
            <a:extLst>
              <a:ext uri="{FF2B5EF4-FFF2-40B4-BE49-F238E27FC236}">
                <a16:creationId xmlns:a16="http://schemas.microsoft.com/office/drawing/2014/main" id="{D8951425-09FC-4674-B214-BA074972C961}"/>
              </a:ext>
            </a:extLst>
          </p:cNvPr>
          <p:cNvSpPr txBox="1"/>
          <p:nvPr/>
        </p:nvSpPr>
        <p:spPr>
          <a:xfrm>
            <a:off x="5115510" y="1618925"/>
            <a:ext cx="529176" cy="523220"/>
          </a:xfrm>
          <a:prstGeom prst="rect">
            <a:avLst/>
          </a:prstGeom>
          <a:noFill/>
        </p:spPr>
        <p:txBody>
          <a:bodyPr wrap="square" rtlCol="0">
            <a:spAutoFit/>
          </a:bodyPr>
          <a:lstStyle/>
          <a:p>
            <a:r>
              <a:rPr lang="en-US" sz="2800" dirty="0"/>
              <a:t>JP</a:t>
            </a:r>
          </a:p>
        </p:txBody>
      </p:sp>
      <p:sp>
        <p:nvSpPr>
          <p:cNvPr id="22" name="TextBox 21">
            <a:extLst>
              <a:ext uri="{FF2B5EF4-FFF2-40B4-BE49-F238E27FC236}">
                <a16:creationId xmlns:a16="http://schemas.microsoft.com/office/drawing/2014/main" id="{6E56A219-0B56-42A6-8FFA-F3EF5A0635D6}"/>
              </a:ext>
            </a:extLst>
          </p:cNvPr>
          <p:cNvSpPr txBox="1"/>
          <p:nvPr/>
        </p:nvSpPr>
        <p:spPr>
          <a:xfrm>
            <a:off x="776288" y="3203907"/>
            <a:ext cx="770439" cy="523220"/>
          </a:xfrm>
          <a:prstGeom prst="rect">
            <a:avLst/>
          </a:prstGeom>
          <a:noFill/>
        </p:spPr>
        <p:txBody>
          <a:bodyPr wrap="square" rtlCol="0">
            <a:spAutoFit/>
          </a:bodyPr>
          <a:lstStyle/>
          <a:p>
            <a:r>
              <a:rPr lang="en-US" sz="2800" dirty="0"/>
              <a:t>Jen</a:t>
            </a:r>
          </a:p>
        </p:txBody>
      </p:sp>
      <p:sp>
        <p:nvSpPr>
          <p:cNvPr id="23" name="TextBox 22">
            <a:extLst>
              <a:ext uri="{FF2B5EF4-FFF2-40B4-BE49-F238E27FC236}">
                <a16:creationId xmlns:a16="http://schemas.microsoft.com/office/drawing/2014/main" id="{0F7CA320-5E7C-445A-A7B8-E1978BF57437}"/>
              </a:ext>
            </a:extLst>
          </p:cNvPr>
          <p:cNvSpPr txBox="1"/>
          <p:nvPr/>
        </p:nvSpPr>
        <p:spPr>
          <a:xfrm>
            <a:off x="776287" y="1312550"/>
            <a:ext cx="1069931" cy="523220"/>
          </a:xfrm>
          <a:prstGeom prst="rect">
            <a:avLst/>
          </a:prstGeom>
          <a:noFill/>
        </p:spPr>
        <p:txBody>
          <a:bodyPr wrap="square" rtlCol="0">
            <a:spAutoFit/>
          </a:bodyPr>
          <a:lstStyle/>
          <a:p>
            <a:r>
              <a:rPr lang="en-US" sz="2800" dirty="0"/>
              <a:t>Tom</a:t>
            </a:r>
          </a:p>
        </p:txBody>
      </p:sp>
      <p:sp>
        <p:nvSpPr>
          <p:cNvPr id="24" name="TextBox 23">
            <a:extLst>
              <a:ext uri="{FF2B5EF4-FFF2-40B4-BE49-F238E27FC236}">
                <a16:creationId xmlns:a16="http://schemas.microsoft.com/office/drawing/2014/main" id="{8B81FACB-B7CC-4A2D-B23D-31F4E8BF4BBD}"/>
              </a:ext>
            </a:extLst>
          </p:cNvPr>
          <p:cNvSpPr txBox="1"/>
          <p:nvPr/>
        </p:nvSpPr>
        <p:spPr>
          <a:xfrm>
            <a:off x="6992436" y="2613390"/>
            <a:ext cx="1069931" cy="523220"/>
          </a:xfrm>
          <a:prstGeom prst="rect">
            <a:avLst/>
          </a:prstGeom>
          <a:noFill/>
        </p:spPr>
        <p:txBody>
          <a:bodyPr wrap="square" rtlCol="0">
            <a:spAutoFit/>
          </a:bodyPr>
          <a:lstStyle/>
          <a:p>
            <a:r>
              <a:rPr lang="en-US" sz="2800" dirty="0"/>
              <a:t>Piper</a:t>
            </a:r>
          </a:p>
        </p:txBody>
      </p:sp>
      <p:sp>
        <p:nvSpPr>
          <p:cNvPr id="25" name="TextBox 24">
            <a:extLst>
              <a:ext uri="{FF2B5EF4-FFF2-40B4-BE49-F238E27FC236}">
                <a16:creationId xmlns:a16="http://schemas.microsoft.com/office/drawing/2014/main" id="{253843D7-9B79-4983-9ED3-84EEDE4E6F99}"/>
              </a:ext>
            </a:extLst>
          </p:cNvPr>
          <p:cNvSpPr txBox="1"/>
          <p:nvPr/>
        </p:nvSpPr>
        <p:spPr>
          <a:xfrm>
            <a:off x="2633727" y="2723057"/>
            <a:ext cx="1069931" cy="523220"/>
          </a:xfrm>
          <a:prstGeom prst="rect">
            <a:avLst/>
          </a:prstGeom>
          <a:noFill/>
        </p:spPr>
        <p:txBody>
          <a:bodyPr wrap="square" rtlCol="0">
            <a:spAutoFit/>
          </a:bodyPr>
          <a:lstStyle/>
          <a:p>
            <a:r>
              <a:rPr lang="en-US" sz="2800" dirty="0"/>
              <a:t>Bailey</a:t>
            </a:r>
          </a:p>
        </p:txBody>
      </p:sp>
      <p:sp>
        <p:nvSpPr>
          <p:cNvPr id="26" name="TextBox 25">
            <a:extLst>
              <a:ext uri="{FF2B5EF4-FFF2-40B4-BE49-F238E27FC236}">
                <a16:creationId xmlns:a16="http://schemas.microsoft.com/office/drawing/2014/main" id="{4B9118CE-B6EF-496A-95DE-8F79758EBC42}"/>
              </a:ext>
            </a:extLst>
          </p:cNvPr>
          <p:cNvSpPr txBox="1"/>
          <p:nvPr/>
        </p:nvSpPr>
        <p:spPr>
          <a:xfrm>
            <a:off x="676815" y="4255088"/>
            <a:ext cx="1433204" cy="461665"/>
          </a:xfrm>
          <a:prstGeom prst="rect">
            <a:avLst/>
          </a:prstGeom>
          <a:noFill/>
        </p:spPr>
        <p:txBody>
          <a:bodyPr wrap="square" rtlCol="0">
            <a:spAutoFit/>
          </a:bodyPr>
          <a:lstStyle/>
          <a:p>
            <a:r>
              <a:rPr lang="en-US" sz="2400" dirty="0"/>
              <a:t>Brittney</a:t>
            </a:r>
          </a:p>
        </p:txBody>
      </p:sp>
      <p:sp>
        <p:nvSpPr>
          <p:cNvPr id="27" name="TextBox 26">
            <a:extLst>
              <a:ext uri="{FF2B5EF4-FFF2-40B4-BE49-F238E27FC236}">
                <a16:creationId xmlns:a16="http://schemas.microsoft.com/office/drawing/2014/main" id="{8F6EAE7E-B1BF-433F-BEFB-E3A557C88C82}"/>
              </a:ext>
            </a:extLst>
          </p:cNvPr>
          <p:cNvSpPr txBox="1"/>
          <p:nvPr/>
        </p:nvSpPr>
        <p:spPr>
          <a:xfrm>
            <a:off x="737229" y="406196"/>
            <a:ext cx="1069931" cy="523220"/>
          </a:xfrm>
          <a:prstGeom prst="rect">
            <a:avLst/>
          </a:prstGeom>
          <a:noFill/>
        </p:spPr>
        <p:txBody>
          <a:bodyPr wrap="square" rtlCol="0">
            <a:spAutoFit/>
          </a:bodyPr>
          <a:lstStyle/>
          <a:p>
            <a:r>
              <a:rPr lang="en-US" sz="2800" dirty="0"/>
              <a:t>Hana</a:t>
            </a:r>
          </a:p>
        </p:txBody>
      </p:sp>
      <p:sp>
        <p:nvSpPr>
          <p:cNvPr id="28" name="TextBox 27">
            <a:extLst>
              <a:ext uri="{FF2B5EF4-FFF2-40B4-BE49-F238E27FC236}">
                <a16:creationId xmlns:a16="http://schemas.microsoft.com/office/drawing/2014/main" id="{D51DA3C9-A1F8-4816-9903-796C0EE88405}"/>
              </a:ext>
            </a:extLst>
          </p:cNvPr>
          <p:cNvSpPr txBox="1"/>
          <p:nvPr/>
        </p:nvSpPr>
        <p:spPr>
          <a:xfrm>
            <a:off x="3291387" y="5072127"/>
            <a:ext cx="1069931" cy="523220"/>
          </a:xfrm>
          <a:prstGeom prst="rect">
            <a:avLst/>
          </a:prstGeom>
          <a:noFill/>
        </p:spPr>
        <p:txBody>
          <a:bodyPr wrap="square" rtlCol="0">
            <a:spAutoFit/>
          </a:bodyPr>
          <a:lstStyle/>
          <a:p>
            <a:r>
              <a:rPr lang="en-US" sz="2800" dirty="0"/>
              <a:t>Carin</a:t>
            </a:r>
          </a:p>
        </p:txBody>
      </p:sp>
      <p:sp>
        <p:nvSpPr>
          <p:cNvPr id="29" name="Oval 28">
            <a:extLst>
              <a:ext uri="{FF2B5EF4-FFF2-40B4-BE49-F238E27FC236}">
                <a16:creationId xmlns:a16="http://schemas.microsoft.com/office/drawing/2014/main" id="{E482E2AD-2C74-43C4-86C7-B1547118C64A}"/>
              </a:ext>
            </a:extLst>
          </p:cNvPr>
          <p:cNvSpPr/>
          <p:nvPr/>
        </p:nvSpPr>
        <p:spPr>
          <a:xfrm>
            <a:off x="4719226" y="2751643"/>
            <a:ext cx="1157235" cy="1042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4D747FB-CAE6-4983-9E37-9B0CFD83595A}"/>
              </a:ext>
            </a:extLst>
          </p:cNvPr>
          <p:cNvSpPr/>
          <p:nvPr/>
        </p:nvSpPr>
        <p:spPr>
          <a:xfrm>
            <a:off x="4778064" y="1377405"/>
            <a:ext cx="1157235" cy="1042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2099EF-E702-4EC2-B4DE-D804D827F812}"/>
              </a:ext>
            </a:extLst>
          </p:cNvPr>
          <p:cNvSpPr/>
          <p:nvPr/>
        </p:nvSpPr>
        <p:spPr>
          <a:xfrm>
            <a:off x="4721259" y="4266712"/>
            <a:ext cx="1157235" cy="1042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C620F7A-C3A9-4F03-A697-755515366C4C}"/>
              </a:ext>
            </a:extLst>
          </p:cNvPr>
          <p:cNvSpPr/>
          <p:nvPr/>
        </p:nvSpPr>
        <p:spPr>
          <a:xfrm>
            <a:off x="2044755" y="231494"/>
            <a:ext cx="6404764" cy="594482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0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heel(1)">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fltVal val="0"/>
                                          </p:val>
                                        </p:tav>
                                        <p:tav tm="100000">
                                          <p:val>
                                            <p:strVal val="#ppt_w"/>
                                          </p:val>
                                        </p:tav>
                                      </p:tavLst>
                                    </p:anim>
                                    <p:anim calcmode="lin" valueType="num">
                                      <p:cBhvr>
                                        <p:cTn id="58" dur="1000" fill="hold"/>
                                        <p:tgtEl>
                                          <p:spTgt spid="25"/>
                                        </p:tgtEl>
                                        <p:attrNameLst>
                                          <p:attrName>ppt_h</p:attrName>
                                        </p:attrNameLst>
                                      </p:cBhvr>
                                      <p:tavLst>
                                        <p:tav tm="0">
                                          <p:val>
                                            <p:fltVal val="0"/>
                                          </p:val>
                                        </p:tav>
                                        <p:tav tm="100000">
                                          <p:val>
                                            <p:strVal val="#ppt_h"/>
                                          </p:val>
                                        </p:tav>
                                      </p:tavLst>
                                    </p:anim>
                                    <p:anim calcmode="lin" valueType="num">
                                      <p:cBhvr>
                                        <p:cTn id="59" dur="1000" fill="hold"/>
                                        <p:tgtEl>
                                          <p:spTgt spid="25"/>
                                        </p:tgtEl>
                                        <p:attrNameLst>
                                          <p:attrName>style.rotation</p:attrName>
                                        </p:attrNameLst>
                                      </p:cBhvr>
                                      <p:tavLst>
                                        <p:tav tm="0">
                                          <p:val>
                                            <p:fltVal val="90"/>
                                          </p:val>
                                        </p:tav>
                                        <p:tav tm="100000">
                                          <p:val>
                                            <p:fltVal val="0"/>
                                          </p:val>
                                        </p:tav>
                                      </p:tavLst>
                                    </p:anim>
                                    <p:animEffect transition="in" filter="fade">
                                      <p:cBhvr>
                                        <p:cTn id="60" dur="1000"/>
                                        <p:tgtEl>
                                          <p:spTgt spid="25"/>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1000" fill="hold"/>
                                        <p:tgtEl>
                                          <p:spTgt spid="14"/>
                                        </p:tgtEl>
                                        <p:attrNameLst>
                                          <p:attrName>ppt_w</p:attrName>
                                        </p:attrNameLst>
                                      </p:cBhvr>
                                      <p:tavLst>
                                        <p:tav tm="0">
                                          <p:val>
                                            <p:fltVal val="0"/>
                                          </p:val>
                                        </p:tav>
                                        <p:tav tm="100000">
                                          <p:val>
                                            <p:strVal val="#ppt_w"/>
                                          </p:val>
                                        </p:tav>
                                      </p:tavLst>
                                    </p:anim>
                                    <p:anim calcmode="lin" valueType="num">
                                      <p:cBhvr>
                                        <p:cTn id="76" dur="1000" fill="hold"/>
                                        <p:tgtEl>
                                          <p:spTgt spid="14"/>
                                        </p:tgtEl>
                                        <p:attrNameLst>
                                          <p:attrName>ppt_h</p:attrName>
                                        </p:attrNameLst>
                                      </p:cBhvr>
                                      <p:tavLst>
                                        <p:tav tm="0">
                                          <p:val>
                                            <p:fltVal val="0"/>
                                          </p:val>
                                        </p:tav>
                                        <p:tav tm="100000">
                                          <p:val>
                                            <p:strVal val="#ppt_h"/>
                                          </p:val>
                                        </p:tav>
                                      </p:tavLst>
                                    </p:anim>
                                    <p:anim calcmode="lin" valueType="num">
                                      <p:cBhvr>
                                        <p:cTn id="77" dur="1000" fill="hold"/>
                                        <p:tgtEl>
                                          <p:spTgt spid="14"/>
                                        </p:tgtEl>
                                        <p:attrNameLst>
                                          <p:attrName>style.rotation</p:attrName>
                                        </p:attrNameLst>
                                      </p:cBhvr>
                                      <p:tavLst>
                                        <p:tav tm="0">
                                          <p:val>
                                            <p:fltVal val="90"/>
                                          </p:val>
                                        </p:tav>
                                        <p:tav tm="100000">
                                          <p:val>
                                            <p:fltVal val="0"/>
                                          </p:val>
                                        </p:tav>
                                      </p:tavLst>
                                    </p:anim>
                                    <p:animEffect transition="in" filter="fade">
                                      <p:cBhvr>
                                        <p:cTn id="78" dur="1000"/>
                                        <p:tgtEl>
                                          <p:spTgt spid="1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1000" fill="hold"/>
                                        <p:tgtEl>
                                          <p:spTgt spid="17"/>
                                        </p:tgtEl>
                                        <p:attrNameLst>
                                          <p:attrName>ppt_w</p:attrName>
                                        </p:attrNameLst>
                                      </p:cBhvr>
                                      <p:tavLst>
                                        <p:tav tm="0">
                                          <p:val>
                                            <p:fltVal val="0"/>
                                          </p:val>
                                        </p:tav>
                                        <p:tav tm="100000">
                                          <p:val>
                                            <p:strVal val="#ppt_w"/>
                                          </p:val>
                                        </p:tav>
                                      </p:tavLst>
                                    </p:anim>
                                    <p:anim calcmode="lin" valueType="num">
                                      <p:cBhvr>
                                        <p:cTn id="82" dur="1000" fill="hold"/>
                                        <p:tgtEl>
                                          <p:spTgt spid="17"/>
                                        </p:tgtEl>
                                        <p:attrNameLst>
                                          <p:attrName>ppt_h</p:attrName>
                                        </p:attrNameLst>
                                      </p:cBhvr>
                                      <p:tavLst>
                                        <p:tav tm="0">
                                          <p:val>
                                            <p:fltVal val="0"/>
                                          </p:val>
                                        </p:tav>
                                        <p:tav tm="100000">
                                          <p:val>
                                            <p:strVal val="#ppt_h"/>
                                          </p:val>
                                        </p:tav>
                                      </p:tavLst>
                                    </p:anim>
                                    <p:anim calcmode="lin" valueType="num">
                                      <p:cBhvr>
                                        <p:cTn id="83" dur="1000" fill="hold"/>
                                        <p:tgtEl>
                                          <p:spTgt spid="17"/>
                                        </p:tgtEl>
                                        <p:attrNameLst>
                                          <p:attrName>style.rotation</p:attrName>
                                        </p:attrNameLst>
                                      </p:cBhvr>
                                      <p:tavLst>
                                        <p:tav tm="0">
                                          <p:val>
                                            <p:fltVal val="90"/>
                                          </p:val>
                                        </p:tav>
                                        <p:tav tm="100000">
                                          <p:val>
                                            <p:fltVal val="0"/>
                                          </p:val>
                                        </p:tav>
                                      </p:tavLst>
                                    </p:anim>
                                    <p:animEffect transition="in" filter="fade">
                                      <p:cBhvr>
                                        <p:cTn id="84" dur="1000"/>
                                        <p:tgtEl>
                                          <p:spTgt spid="17"/>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fltVal val="0"/>
                                          </p:val>
                                        </p:tav>
                                        <p:tav tm="100000">
                                          <p:val>
                                            <p:strVal val="#ppt_w"/>
                                          </p:val>
                                        </p:tav>
                                      </p:tavLst>
                                    </p:anim>
                                    <p:anim calcmode="lin" valueType="num">
                                      <p:cBhvr>
                                        <p:cTn id="88" dur="1000" fill="hold"/>
                                        <p:tgtEl>
                                          <p:spTgt spid="24"/>
                                        </p:tgtEl>
                                        <p:attrNameLst>
                                          <p:attrName>ppt_h</p:attrName>
                                        </p:attrNameLst>
                                      </p:cBhvr>
                                      <p:tavLst>
                                        <p:tav tm="0">
                                          <p:val>
                                            <p:fltVal val="0"/>
                                          </p:val>
                                        </p:tav>
                                        <p:tav tm="100000">
                                          <p:val>
                                            <p:strVal val="#ppt_h"/>
                                          </p:val>
                                        </p:tav>
                                      </p:tavLst>
                                    </p:anim>
                                    <p:anim calcmode="lin" valueType="num">
                                      <p:cBhvr>
                                        <p:cTn id="89" dur="1000" fill="hold"/>
                                        <p:tgtEl>
                                          <p:spTgt spid="24"/>
                                        </p:tgtEl>
                                        <p:attrNameLst>
                                          <p:attrName>style.rotation</p:attrName>
                                        </p:attrNameLst>
                                      </p:cBhvr>
                                      <p:tavLst>
                                        <p:tav tm="0">
                                          <p:val>
                                            <p:fltVal val="90"/>
                                          </p:val>
                                        </p:tav>
                                        <p:tav tm="100000">
                                          <p:val>
                                            <p:fltVal val="0"/>
                                          </p:val>
                                        </p:tav>
                                      </p:tavLst>
                                    </p:anim>
                                    <p:animEffect transition="in" filter="fade">
                                      <p:cBhvr>
                                        <p:cTn id="90" dur="1000"/>
                                        <p:tgtEl>
                                          <p:spTgt spid="24"/>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1000" fill="hold"/>
                                        <p:tgtEl>
                                          <p:spTgt spid="20"/>
                                        </p:tgtEl>
                                        <p:attrNameLst>
                                          <p:attrName>ppt_w</p:attrName>
                                        </p:attrNameLst>
                                      </p:cBhvr>
                                      <p:tavLst>
                                        <p:tav tm="0">
                                          <p:val>
                                            <p:fltVal val="0"/>
                                          </p:val>
                                        </p:tav>
                                        <p:tav tm="100000">
                                          <p:val>
                                            <p:strVal val="#ppt_w"/>
                                          </p:val>
                                        </p:tav>
                                      </p:tavLst>
                                    </p:anim>
                                    <p:anim calcmode="lin" valueType="num">
                                      <p:cBhvr>
                                        <p:cTn id="94" dur="1000" fill="hold"/>
                                        <p:tgtEl>
                                          <p:spTgt spid="20"/>
                                        </p:tgtEl>
                                        <p:attrNameLst>
                                          <p:attrName>ppt_h</p:attrName>
                                        </p:attrNameLst>
                                      </p:cBhvr>
                                      <p:tavLst>
                                        <p:tav tm="0">
                                          <p:val>
                                            <p:fltVal val="0"/>
                                          </p:val>
                                        </p:tav>
                                        <p:tav tm="100000">
                                          <p:val>
                                            <p:strVal val="#ppt_h"/>
                                          </p:val>
                                        </p:tav>
                                      </p:tavLst>
                                    </p:anim>
                                    <p:anim calcmode="lin" valueType="num">
                                      <p:cBhvr>
                                        <p:cTn id="95" dur="1000" fill="hold"/>
                                        <p:tgtEl>
                                          <p:spTgt spid="20"/>
                                        </p:tgtEl>
                                        <p:attrNameLst>
                                          <p:attrName>style.rotation</p:attrName>
                                        </p:attrNameLst>
                                      </p:cBhvr>
                                      <p:tavLst>
                                        <p:tav tm="0">
                                          <p:val>
                                            <p:fltVal val="90"/>
                                          </p:val>
                                        </p:tav>
                                        <p:tav tm="100000">
                                          <p:val>
                                            <p:fltVal val="0"/>
                                          </p:val>
                                        </p:tav>
                                      </p:tavLst>
                                    </p:anim>
                                    <p:animEffect transition="in" filter="fade">
                                      <p:cBhvr>
                                        <p:cTn id="96" dur="10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1000" fill="hold"/>
                                        <p:tgtEl>
                                          <p:spTgt spid="27"/>
                                        </p:tgtEl>
                                        <p:attrNameLst>
                                          <p:attrName>ppt_w</p:attrName>
                                        </p:attrNameLst>
                                      </p:cBhvr>
                                      <p:tavLst>
                                        <p:tav tm="0">
                                          <p:val>
                                            <p:fltVal val="0"/>
                                          </p:val>
                                        </p:tav>
                                        <p:tav tm="100000">
                                          <p:val>
                                            <p:strVal val="#ppt_w"/>
                                          </p:val>
                                        </p:tav>
                                      </p:tavLst>
                                    </p:anim>
                                    <p:anim calcmode="lin" valueType="num">
                                      <p:cBhvr>
                                        <p:cTn id="102" dur="1000" fill="hold"/>
                                        <p:tgtEl>
                                          <p:spTgt spid="27"/>
                                        </p:tgtEl>
                                        <p:attrNameLst>
                                          <p:attrName>ppt_h</p:attrName>
                                        </p:attrNameLst>
                                      </p:cBhvr>
                                      <p:tavLst>
                                        <p:tav tm="0">
                                          <p:val>
                                            <p:fltVal val="0"/>
                                          </p:val>
                                        </p:tav>
                                        <p:tav tm="100000">
                                          <p:val>
                                            <p:strVal val="#ppt_h"/>
                                          </p:val>
                                        </p:tav>
                                      </p:tavLst>
                                    </p:anim>
                                    <p:anim calcmode="lin" valueType="num">
                                      <p:cBhvr>
                                        <p:cTn id="103" dur="1000" fill="hold"/>
                                        <p:tgtEl>
                                          <p:spTgt spid="27"/>
                                        </p:tgtEl>
                                        <p:attrNameLst>
                                          <p:attrName>style.rotation</p:attrName>
                                        </p:attrNameLst>
                                      </p:cBhvr>
                                      <p:tavLst>
                                        <p:tav tm="0">
                                          <p:val>
                                            <p:fltVal val="90"/>
                                          </p:val>
                                        </p:tav>
                                        <p:tav tm="100000">
                                          <p:val>
                                            <p:fltVal val="0"/>
                                          </p:val>
                                        </p:tav>
                                      </p:tavLst>
                                    </p:anim>
                                    <p:animEffect transition="in" filter="fade">
                                      <p:cBhvr>
                                        <p:cTn id="104" dur="1000"/>
                                        <p:tgtEl>
                                          <p:spTgt spid="27"/>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1000" fill="hold"/>
                                        <p:tgtEl>
                                          <p:spTgt spid="19"/>
                                        </p:tgtEl>
                                        <p:attrNameLst>
                                          <p:attrName>ppt_w</p:attrName>
                                        </p:attrNameLst>
                                      </p:cBhvr>
                                      <p:tavLst>
                                        <p:tav tm="0">
                                          <p:val>
                                            <p:fltVal val="0"/>
                                          </p:val>
                                        </p:tav>
                                        <p:tav tm="100000">
                                          <p:val>
                                            <p:strVal val="#ppt_w"/>
                                          </p:val>
                                        </p:tav>
                                      </p:tavLst>
                                    </p:anim>
                                    <p:anim calcmode="lin" valueType="num">
                                      <p:cBhvr>
                                        <p:cTn id="108" dur="1000" fill="hold"/>
                                        <p:tgtEl>
                                          <p:spTgt spid="19"/>
                                        </p:tgtEl>
                                        <p:attrNameLst>
                                          <p:attrName>ppt_h</p:attrName>
                                        </p:attrNameLst>
                                      </p:cBhvr>
                                      <p:tavLst>
                                        <p:tav tm="0">
                                          <p:val>
                                            <p:fltVal val="0"/>
                                          </p:val>
                                        </p:tav>
                                        <p:tav tm="100000">
                                          <p:val>
                                            <p:strVal val="#ppt_h"/>
                                          </p:val>
                                        </p:tav>
                                      </p:tavLst>
                                    </p:anim>
                                    <p:anim calcmode="lin" valueType="num">
                                      <p:cBhvr>
                                        <p:cTn id="109" dur="1000" fill="hold"/>
                                        <p:tgtEl>
                                          <p:spTgt spid="19"/>
                                        </p:tgtEl>
                                        <p:attrNameLst>
                                          <p:attrName>style.rotation</p:attrName>
                                        </p:attrNameLst>
                                      </p:cBhvr>
                                      <p:tavLst>
                                        <p:tav tm="0">
                                          <p:val>
                                            <p:fltVal val="90"/>
                                          </p:val>
                                        </p:tav>
                                        <p:tav tm="100000">
                                          <p:val>
                                            <p:fltVal val="0"/>
                                          </p:val>
                                        </p:tav>
                                      </p:tavLst>
                                    </p:anim>
                                    <p:animEffect transition="in" filter="fade">
                                      <p:cBhvr>
                                        <p:cTn id="110" dur="1000"/>
                                        <p:tgtEl>
                                          <p:spTgt spid="19"/>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1000" fill="hold"/>
                                        <p:tgtEl>
                                          <p:spTgt spid="26"/>
                                        </p:tgtEl>
                                        <p:attrNameLst>
                                          <p:attrName>ppt_w</p:attrName>
                                        </p:attrNameLst>
                                      </p:cBhvr>
                                      <p:tavLst>
                                        <p:tav tm="0">
                                          <p:val>
                                            <p:fltVal val="0"/>
                                          </p:val>
                                        </p:tav>
                                        <p:tav tm="100000">
                                          <p:val>
                                            <p:strVal val="#ppt_w"/>
                                          </p:val>
                                        </p:tav>
                                      </p:tavLst>
                                    </p:anim>
                                    <p:anim calcmode="lin" valueType="num">
                                      <p:cBhvr>
                                        <p:cTn id="114" dur="1000" fill="hold"/>
                                        <p:tgtEl>
                                          <p:spTgt spid="26"/>
                                        </p:tgtEl>
                                        <p:attrNameLst>
                                          <p:attrName>ppt_h</p:attrName>
                                        </p:attrNameLst>
                                      </p:cBhvr>
                                      <p:tavLst>
                                        <p:tav tm="0">
                                          <p:val>
                                            <p:fltVal val="0"/>
                                          </p:val>
                                        </p:tav>
                                        <p:tav tm="100000">
                                          <p:val>
                                            <p:strVal val="#ppt_h"/>
                                          </p:val>
                                        </p:tav>
                                      </p:tavLst>
                                    </p:anim>
                                    <p:anim calcmode="lin" valueType="num">
                                      <p:cBhvr>
                                        <p:cTn id="115" dur="1000" fill="hold"/>
                                        <p:tgtEl>
                                          <p:spTgt spid="26"/>
                                        </p:tgtEl>
                                        <p:attrNameLst>
                                          <p:attrName>style.rotation</p:attrName>
                                        </p:attrNameLst>
                                      </p:cBhvr>
                                      <p:tavLst>
                                        <p:tav tm="0">
                                          <p:val>
                                            <p:fltVal val="90"/>
                                          </p:val>
                                        </p:tav>
                                        <p:tav tm="100000">
                                          <p:val>
                                            <p:fltVal val="0"/>
                                          </p:val>
                                        </p:tav>
                                      </p:tavLst>
                                    </p:anim>
                                    <p:animEffect transition="in" filter="fade">
                                      <p:cBhvr>
                                        <p:cTn id="116" dur="1000"/>
                                        <p:tgtEl>
                                          <p:spTgt spid="26"/>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p:cTn id="119" dur="1000" fill="hold"/>
                                        <p:tgtEl>
                                          <p:spTgt spid="18"/>
                                        </p:tgtEl>
                                        <p:attrNameLst>
                                          <p:attrName>ppt_w</p:attrName>
                                        </p:attrNameLst>
                                      </p:cBhvr>
                                      <p:tavLst>
                                        <p:tav tm="0">
                                          <p:val>
                                            <p:fltVal val="0"/>
                                          </p:val>
                                        </p:tav>
                                        <p:tav tm="100000">
                                          <p:val>
                                            <p:strVal val="#ppt_w"/>
                                          </p:val>
                                        </p:tav>
                                      </p:tavLst>
                                    </p:anim>
                                    <p:anim calcmode="lin" valueType="num">
                                      <p:cBhvr>
                                        <p:cTn id="120" dur="1000" fill="hold"/>
                                        <p:tgtEl>
                                          <p:spTgt spid="18"/>
                                        </p:tgtEl>
                                        <p:attrNameLst>
                                          <p:attrName>ppt_h</p:attrName>
                                        </p:attrNameLst>
                                      </p:cBhvr>
                                      <p:tavLst>
                                        <p:tav tm="0">
                                          <p:val>
                                            <p:fltVal val="0"/>
                                          </p:val>
                                        </p:tav>
                                        <p:tav tm="100000">
                                          <p:val>
                                            <p:strVal val="#ppt_h"/>
                                          </p:val>
                                        </p:tav>
                                      </p:tavLst>
                                    </p:anim>
                                    <p:anim calcmode="lin" valueType="num">
                                      <p:cBhvr>
                                        <p:cTn id="121" dur="1000" fill="hold"/>
                                        <p:tgtEl>
                                          <p:spTgt spid="18"/>
                                        </p:tgtEl>
                                        <p:attrNameLst>
                                          <p:attrName>style.rotation</p:attrName>
                                        </p:attrNameLst>
                                      </p:cBhvr>
                                      <p:tavLst>
                                        <p:tav tm="0">
                                          <p:val>
                                            <p:fltVal val="90"/>
                                          </p:val>
                                        </p:tav>
                                        <p:tav tm="100000">
                                          <p:val>
                                            <p:fltVal val="0"/>
                                          </p:val>
                                        </p:tav>
                                      </p:tavLst>
                                    </p:anim>
                                    <p:animEffect transition="in" filter="fade">
                                      <p:cBhvr>
                                        <p:cTn id="122" dur="1000"/>
                                        <p:tgtEl>
                                          <p:spTgt spid="1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1000" fill="hold"/>
                                        <p:tgtEl>
                                          <p:spTgt spid="22"/>
                                        </p:tgtEl>
                                        <p:attrNameLst>
                                          <p:attrName>ppt_w</p:attrName>
                                        </p:attrNameLst>
                                      </p:cBhvr>
                                      <p:tavLst>
                                        <p:tav tm="0">
                                          <p:val>
                                            <p:fltVal val="0"/>
                                          </p:val>
                                        </p:tav>
                                        <p:tav tm="100000">
                                          <p:val>
                                            <p:strVal val="#ppt_w"/>
                                          </p:val>
                                        </p:tav>
                                      </p:tavLst>
                                    </p:anim>
                                    <p:anim calcmode="lin" valueType="num">
                                      <p:cBhvr>
                                        <p:cTn id="126" dur="1000" fill="hold"/>
                                        <p:tgtEl>
                                          <p:spTgt spid="22"/>
                                        </p:tgtEl>
                                        <p:attrNameLst>
                                          <p:attrName>ppt_h</p:attrName>
                                        </p:attrNameLst>
                                      </p:cBhvr>
                                      <p:tavLst>
                                        <p:tav tm="0">
                                          <p:val>
                                            <p:fltVal val="0"/>
                                          </p:val>
                                        </p:tav>
                                        <p:tav tm="100000">
                                          <p:val>
                                            <p:strVal val="#ppt_h"/>
                                          </p:val>
                                        </p:tav>
                                      </p:tavLst>
                                    </p:anim>
                                    <p:anim calcmode="lin" valueType="num">
                                      <p:cBhvr>
                                        <p:cTn id="127" dur="1000" fill="hold"/>
                                        <p:tgtEl>
                                          <p:spTgt spid="22"/>
                                        </p:tgtEl>
                                        <p:attrNameLst>
                                          <p:attrName>style.rotation</p:attrName>
                                        </p:attrNameLst>
                                      </p:cBhvr>
                                      <p:tavLst>
                                        <p:tav tm="0">
                                          <p:val>
                                            <p:fltVal val="90"/>
                                          </p:val>
                                        </p:tav>
                                        <p:tav tm="100000">
                                          <p:val>
                                            <p:fltVal val="0"/>
                                          </p:val>
                                        </p:tav>
                                      </p:tavLst>
                                    </p:anim>
                                    <p:animEffect transition="in" filter="fade">
                                      <p:cBhvr>
                                        <p:cTn id="128" dur="1000"/>
                                        <p:tgtEl>
                                          <p:spTgt spid="22"/>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1000" fill="hold"/>
                                        <p:tgtEl>
                                          <p:spTgt spid="23"/>
                                        </p:tgtEl>
                                        <p:attrNameLst>
                                          <p:attrName>ppt_w</p:attrName>
                                        </p:attrNameLst>
                                      </p:cBhvr>
                                      <p:tavLst>
                                        <p:tav tm="0">
                                          <p:val>
                                            <p:fltVal val="0"/>
                                          </p:val>
                                        </p:tav>
                                        <p:tav tm="100000">
                                          <p:val>
                                            <p:strVal val="#ppt_w"/>
                                          </p:val>
                                        </p:tav>
                                      </p:tavLst>
                                    </p:anim>
                                    <p:anim calcmode="lin" valueType="num">
                                      <p:cBhvr>
                                        <p:cTn id="132" dur="1000" fill="hold"/>
                                        <p:tgtEl>
                                          <p:spTgt spid="23"/>
                                        </p:tgtEl>
                                        <p:attrNameLst>
                                          <p:attrName>ppt_h</p:attrName>
                                        </p:attrNameLst>
                                      </p:cBhvr>
                                      <p:tavLst>
                                        <p:tav tm="0">
                                          <p:val>
                                            <p:fltVal val="0"/>
                                          </p:val>
                                        </p:tav>
                                        <p:tav tm="100000">
                                          <p:val>
                                            <p:strVal val="#ppt_h"/>
                                          </p:val>
                                        </p:tav>
                                      </p:tavLst>
                                    </p:anim>
                                    <p:anim calcmode="lin" valueType="num">
                                      <p:cBhvr>
                                        <p:cTn id="133" dur="1000" fill="hold"/>
                                        <p:tgtEl>
                                          <p:spTgt spid="23"/>
                                        </p:tgtEl>
                                        <p:attrNameLst>
                                          <p:attrName>style.rotation</p:attrName>
                                        </p:attrNameLst>
                                      </p:cBhvr>
                                      <p:tavLst>
                                        <p:tav tm="0">
                                          <p:val>
                                            <p:fltVal val="90"/>
                                          </p:val>
                                        </p:tav>
                                        <p:tav tm="100000">
                                          <p:val>
                                            <p:fltVal val="0"/>
                                          </p:val>
                                        </p:tav>
                                      </p:tavLst>
                                    </p:anim>
                                    <p:animEffect transition="in" filter="fade">
                                      <p:cBhvr>
                                        <p:cTn id="13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4FE1B-F852-4099-B966-0E52A0AADE9F}"/>
              </a:ext>
            </a:extLst>
          </p:cNvPr>
          <p:cNvPicPr>
            <a:picLocks noChangeAspect="1"/>
          </p:cNvPicPr>
          <p:nvPr/>
        </p:nvPicPr>
        <p:blipFill>
          <a:blip r:embed="rId3"/>
          <a:stretch>
            <a:fillRect/>
          </a:stretch>
        </p:blipFill>
        <p:spPr>
          <a:xfrm>
            <a:off x="-14514" y="-116113"/>
            <a:ext cx="382500" cy="7097484"/>
          </a:xfrm>
          <a:prstGeom prst="rect">
            <a:avLst/>
          </a:prstGeom>
        </p:spPr>
      </p:pic>
      <p:sp>
        <p:nvSpPr>
          <p:cNvPr id="9" name="TextBox 8">
            <a:extLst>
              <a:ext uri="{FF2B5EF4-FFF2-40B4-BE49-F238E27FC236}">
                <a16:creationId xmlns:a16="http://schemas.microsoft.com/office/drawing/2014/main" id="{1FC3799C-951D-4974-8DDA-CB4021732813}"/>
              </a:ext>
            </a:extLst>
          </p:cNvPr>
          <p:cNvSpPr txBox="1"/>
          <p:nvPr/>
        </p:nvSpPr>
        <p:spPr>
          <a:xfrm>
            <a:off x="9541418" y="753311"/>
            <a:ext cx="2575842" cy="5355312"/>
          </a:xfrm>
          <a:prstGeom prst="rect">
            <a:avLst/>
          </a:prstGeom>
          <a:noFill/>
        </p:spPr>
        <p:txBody>
          <a:bodyPr wrap="square" rtlCol="0">
            <a:spAutoFit/>
          </a:bodyPr>
          <a:lstStyle/>
          <a:p>
            <a:r>
              <a:rPr lang="en-US" dirty="0"/>
              <a:t>Using a different color add in the names of people that are a negative factor in your maze on the opposite side. </a:t>
            </a:r>
          </a:p>
          <a:p>
            <a:endParaRPr lang="en-US" dirty="0"/>
          </a:p>
          <a:p>
            <a:r>
              <a:rPr lang="en-US" dirty="0"/>
              <a:t>You can add things and places that affect your maze and feelings.</a:t>
            </a:r>
          </a:p>
          <a:p>
            <a:endParaRPr lang="en-US" dirty="0"/>
          </a:p>
          <a:p>
            <a:r>
              <a:rPr lang="en-US" dirty="0"/>
              <a:t>Use a third color to write why these negatives affect you and your maze.</a:t>
            </a:r>
          </a:p>
          <a:p>
            <a:endParaRPr lang="en-US" dirty="0"/>
          </a:p>
          <a:p>
            <a:r>
              <a:rPr lang="en-US" dirty="0"/>
              <a:t>Now think about how you could fix these negatives.</a:t>
            </a:r>
          </a:p>
        </p:txBody>
      </p:sp>
      <p:sp>
        <p:nvSpPr>
          <p:cNvPr id="10" name="TextBox 9">
            <a:extLst>
              <a:ext uri="{FF2B5EF4-FFF2-40B4-BE49-F238E27FC236}">
                <a16:creationId xmlns:a16="http://schemas.microsoft.com/office/drawing/2014/main" id="{0954624E-EFFF-416B-BF59-48AFA95A2C2D}"/>
              </a:ext>
            </a:extLst>
          </p:cNvPr>
          <p:cNvSpPr txBox="1"/>
          <p:nvPr/>
        </p:nvSpPr>
        <p:spPr>
          <a:xfrm>
            <a:off x="4155542" y="2990377"/>
            <a:ext cx="1360465" cy="892552"/>
          </a:xfrm>
          <a:prstGeom prst="rect">
            <a:avLst/>
          </a:prstGeom>
          <a:noFill/>
        </p:spPr>
        <p:txBody>
          <a:bodyPr wrap="square" rtlCol="0">
            <a:spAutoFit/>
          </a:bodyPr>
          <a:lstStyle/>
          <a:p>
            <a:pPr algn="ctr"/>
            <a:r>
              <a:rPr lang="en-US" sz="3200" dirty="0" err="1"/>
              <a:t>Marie</a:t>
            </a:r>
            <a:r>
              <a:rPr lang="en-US" sz="2000" dirty="0" err="1"/>
              <a:t>ME</a:t>
            </a:r>
            <a:endParaRPr lang="en-US" sz="3200" dirty="0"/>
          </a:p>
        </p:txBody>
      </p:sp>
      <p:sp>
        <p:nvSpPr>
          <p:cNvPr id="13" name="TextBox 12">
            <a:extLst>
              <a:ext uri="{FF2B5EF4-FFF2-40B4-BE49-F238E27FC236}">
                <a16:creationId xmlns:a16="http://schemas.microsoft.com/office/drawing/2014/main" id="{4044EE0D-172A-4869-9731-95EF41AC19FA}"/>
              </a:ext>
            </a:extLst>
          </p:cNvPr>
          <p:cNvSpPr txBox="1"/>
          <p:nvPr/>
        </p:nvSpPr>
        <p:spPr>
          <a:xfrm>
            <a:off x="4355095" y="4786437"/>
            <a:ext cx="1069931" cy="523220"/>
          </a:xfrm>
          <a:prstGeom prst="rect">
            <a:avLst/>
          </a:prstGeom>
          <a:noFill/>
        </p:spPr>
        <p:txBody>
          <a:bodyPr wrap="square" rtlCol="0">
            <a:spAutoFit/>
          </a:bodyPr>
          <a:lstStyle/>
          <a:p>
            <a:r>
              <a:rPr lang="en-US" sz="2800" dirty="0"/>
              <a:t>Alyce</a:t>
            </a:r>
          </a:p>
        </p:txBody>
      </p:sp>
      <p:sp>
        <p:nvSpPr>
          <p:cNvPr id="14" name="TextBox 13">
            <a:extLst>
              <a:ext uri="{FF2B5EF4-FFF2-40B4-BE49-F238E27FC236}">
                <a16:creationId xmlns:a16="http://schemas.microsoft.com/office/drawing/2014/main" id="{33B26AF2-9CB6-4D05-B59B-CE3E2554D826}"/>
              </a:ext>
            </a:extLst>
          </p:cNvPr>
          <p:cNvSpPr txBox="1"/>
          <p:nvPr/>
        </p:nvSpPr>
        <p:spPr>
          <a:xfrm>
            <a:off x="6606858" y="3906277"/>
            <a:ext cx="1069931" cy="523220"/>
          </a:xfrm>
          <a:prstGeom prst="rect">
            <a:avLst/>
          </a:prstGeom>
          <a:noFill/>
        </p:spPr>
        <p:txBody>
          <a:bodyPr wrap="square" rtlCol="0">
            <a:spAutoFit/>
          </a:bodyPr>
          <a:lstStyle/>
          <a:p>
            <a:r>
              <a:rPr lang="en-US" sz="2800" dirty="0"/>
              <a:t>Judy</a:t>
            </a:r>
          </a:p>
        </p:txBody>
      </p:sp>
      <p:sp>
        <p:nvSpPr>
          <p:cNvPr id="15" name="TextBox 14">
            <a:extLst>
              <a:ext uri="{FF2B5EF4-FFF2-40B4-BE49-F238E27FC236}">
                <a16:creationId xmlns:a16="http://schemas.microsoft.com/office/drawing/2014/main" id="{2FA4E143-4A2E-43BC-84C3-5D5E838964D8}"/>
              </a:ext>
            </a:extLst>
          </p:cNvPr>
          <p:cNvSpPr txBox="1"/>
          <p:nvPr/>
        </p:nvSpPr>
        <p:spPr>
          <a:xfrm>
            <a:off x="2038874" y="3789167"/>
            <a:ext cx="1267351" cy="523220"/>
          </a:xfrm>
          <a:prstGeom prst="rect">
            <a:avLst/>
          </a:prstGeom>
          <a:noFill/>
        </p:spPr>
        <p:txBody>
          <a:bodyPr wrap="square" rtlCol="0">
            <a:spAutoFit/>
          </a:bodyPr>
          <a:lstStyle/>
          <a:p>
            <a:r>
              <a:rPr lang="en-US" sz="2800" dirty="0"/>
              <a:t>Nancy</a:t>
            </a:r>
          </a:p>
        </p:txBody>
      </p:sp>
      <p:sp>
        <p:nvSpPr>
          <p:cNvPr id="16" name="TextBox 15">
            <a:extLst>
              <a:ext uri="{FF2B5EF4-FFF2-40B4-BE49-F238E27FC236}">
                <a16:creationId xmlns:a16="http://schemas.microsoft.com/office/drawing/2014/main" id="{A9E91177-1D0F-4BCC-96A9-087AAB7029C2}"/>
              </a:ext>
            </a:extLst>
          </p:cNvPr>
          <p:cNvSpPr txBox="1"/>
          <p:nvPr/>
        </p:nvSpPr>
        <p:spPr>
          <a:xfrm>
            <a:off x="2511709" y="1215827"/>
            <a:ext cx="1041719" cy="523220"/>
          </a:xfrm>
          <a:prstGeom prst="rect">
            <a:avLst/>
          </a:prstGeom>
          <a:noFill/>
        </p:spPr>
        <p:txBody>
          <a:bodyPr wrap="square" rtlCol="0">
            <a:spAutoFit/>
          </a:bodyPr>
          <a:lstStyle/>
          <a:p>
            <a:r>
              <a:rPr lang="en-US" sz="2800" dirty="0"/>
              <a:t>Mom</a:t>
            </a:r>
          </a:p>
        </p:txBody>
      </p:sp>
      <p:sp>
        <p:nvSpPr>
          <p:cNvPr id="17" name="TextBox 16">
            <a:extLst>
              <a:ext uri="{FF2B5EF4-FFF2-40B4-BE49-F238E27FC236}">
                <a16:creationId xmlns:a16="http://schemas.microsoft.com/office/drawing/2014/main" id="{F8CC5A36-06F1-429C-B766-FB920327979B}"/>
              </a:ext>
            </a:extLst>
          </p:cNvPr>
          <p:cNvSpPr txBox="1"/>
          <p:nvPr/>
        </p:nvSpPr>
        <p:spPr>
          <a:xfrm>
            <a:off x="6286986" y="5072127"/>
            <a:ext cx="1069931" cy="523220"/>
          </a:xfrm>
          <a:prstGeom prst="rect">
            <a:avLst/>
          </a:prstGeom>
          <a:noFill/>
        </p:spPr>
        <p:txBody>
          <a:bodyPr wrap="square" rtlCol="0">
            <a:spAutoFit/>
          </a:bodyPr>
          <a:lstStyle/>
          <a:p>
            <a:r>
              <a:rPr lang="en-US" sz="2800" dirty="0"/>
              <a:t>Dad</a:t>
            </a:r>
          </a:p>
        </p:txBody>
      </p:sp>
      <p:sp>
        <p:nvSpPr>
          <p:cNvPr id="18" name="TextBox 17">
            <a:extLst>
              <a:ext uri="{FF2B5EF4-FFF2-40B4-BE49-F238E27FC236}">
                <a16:creationId xmlns:a16="http://schemas.microsoft.com/office/drawing/2014/main" id="{0526B482-CABB-4AE7-A25B-94B3557C0DD1}"/>
              </a:ext>
            </a:extLst>
          </p:cNvPr>
          <p:cNvSpPr txBox="1"/>
          <p:nvPr/>
        </p:nvSpPr>
        <p:spPr>
          <a:xfrm>
            <a:off x="1045618" y="5979191"/>
            <a:ext cx="1433204" cy="461665"/>
          </a:xfrm>
          <a:prstGeom prst="rect">
            <a:avLst/>
          </a:prstGeom>
          <a:noFill/>
        </p:spPr>
        <p:txBody>
          <a:bodyPr wrap="square" rtlCol="0">
            <a:spAutoFit/>
          </a:bodyPr>
          <a:lstStyle/>
          <a:p>
            <a:r>
              <a:rPr lang="en-US" sz="2400" dirty="0"/>
              <a:t>Amanda</a:t>
            </a:r>
          </a:p>
        </p:txBody>
      </p:sp>
      <p:sp>
        <p:nvSpPr>
          <p:cNvPr id="19" name="TextBox 18">
            <a:extLst>
              <a:ext uri="{FF2B5EF4-FFF2-40B4-BE49-F238E27FC236}">
                <a16:creationId xmlns:a16="http://schemas.microsoft.com/office/drawing/2014/main" id="{547B3C34-B857-47FE-AE67-E115BCB9B798}"/>
              </a:ext>
            </a:extLst>
          </p:cNvPr>
          <p:cNvSpPr txBox="1"/>
          <p:nvPr/>
        </p:nvSpPr>
        <p:spPr>
          <a:xfrm>
            <a:off x="510653" y="3199732"/>
            <a:ext cx="1069931" cy="523220"/>
          </a:xfrm>
          <a:prstGeom prst="rect">
            <a:avLst/>
          </a:prstGeom>
          <a:noFill/>
        </p:spPr>
        <p:txBody>
          <a:bodyPr wrap="square" rtlCol="0">
            <a:spAutoFit/>
          </a:bodyPr>
          <a:lstStyle/>
          <a:p>
            <a:r>
              <a:rPr lang="en-US" sz="2800" dirty="0"/>
              <a:t>Kim</a:t>
            </a:r>
          </a:p>
        </p:txBody>
      </p:sp>
      <p:sp>
        <p:nvSpPr>
          <p:cNvPr id="20" name="TextBox 19">
            <a:extLst>
              <a:ext uri="{FF2B5EF4-FFF2-40B4-BE49-F238E27FC236}">
                <a16:creationId xmlns:a16="http://schemas.microsoft.com/office/drawing/2014/main" id="{2C3833F6-ECDD-464C-8686-BF2A967FE141}"/>
              </a:ext>
            </a:extLst>
          </p:cNvPr>
          <p:cNvSpPr txBox="1"/>
          <p:nvPr/>
        </p:nvSpPr>
        <p:spPr>
          <a:xfrm>
            <a:off x="5971791" y="1196740"/>
            <a:ext cx="1069931" cy="523220"/>
          </a:xfrm>
          <a:prstGeom prst="rect">
            <a:avLst/>
          </a:prstGeom>
          <a:noFill/>
        </p:spPr>
        <p:txBody>
          <a:bodyPr wrap="square" rtlCol="0">
            <a:spAutoFit/>
          </a:bodyPr>
          <a:lstStyle/>
          <a:p>
            <a:r>
              <a:rPr lang="en-US" sz="2800" dirty="0"/>
              <a:t>Brian</a:t>
            </a:r>
          </a:p>
        </p:txBody>
      </p:sp>
      <p:sp>
        <p:nvSpPr>
          <p:cNvPr id="21" name="TextBox 20">
            <a:extLst>
              <a:ext uri="{FF2B5EF4-FFF2-40B4-BE49-F238E27FC236}">
                <a16:creationId xmlns:a16="http://schemas.microsoft.com/office/drawing/2014/main" id="{D8951425-09FC-4674-B214-BA074972C961}"/>
              </a:ext>
            </a:extLst>
          </p:cNvPr>
          <p:cNvSpPr txBox="1"/>
          <p:nvPr/>
        </p:nvSpPr>
        <p:spPr>
          <a:xfrm>
            <a:off x="4574972" y="1534130"/>
            <a:ext cx="529176" cy="523220"/>
          </a:xfrm>
          <a:prstGeom prst="rect">
            <a:avLst/>
          </a:prstGeom>
          <a:noFill/>
        </p:spPr>
        <p:txBody>
          <a:bodyPr wrap="square" rtlCol="0">
            <a:spAutoFit/>
          </a:bodyPr>
          <a:lstStyle/>
          <a:p>
            <a:r>
              <a:rPr lang="en-US" sz="2800" dirty="0"/>
              <a:t>JP</a:t>
            </a:r>
          </a:p>
        </p:txBody>
      </p:sp>
      <p:sp>
        <p:nvSpPr>
          <p:cNvPr id="22" name="TextBox 21">
            <a:extLst>
              <a:ext uri="{FF2B5EF4-FFF2-40B4-BE49-F238E27FC236}">
                <a16:creationId xmlns:a16="http://schemas.microsoft.com/office/drawing/2014/main" id="{6E56A219-0B56-42A6-8FFA-F3EF5A0635D6}"/>
              </a:ext>
            </a:extLst>
          </p:cNvPr>
          <p:cNvSpPr txBox="1"/>
          <p:nvPr/>
        </p:nvSpPr>
        <p:spPr>
          <a:xfrm>
            <a:off x="512240" y="2100826"/>
            <a:ext cx="770439" cy="523220"/>
          </a:xfrm>
          <a:prstGeom prst="rect">
            <a:avLst/>
          </a:prstGeom>
          <a:noFill/>
        </p:spPr>
        <p:txBody>
          <a:bodyPr wrap="square" rtlCol="0">
            <a:spAutoFit/>
          </a:bodyPr>
          <a:lstStyle/>
          <a:p>
            <a:r>
              <a:rPr lang="en-US" sz="2800" dirty="0"/>
              <a:t>Jen</a:t>
            </a:r>
          </a:p>
        </p:txBody>
      </p:sp>
      <p:sp>
        <p:nvSpPr>
          <p:cNvPr id="23" name="TextBox 22">
            <a:extLst>
              <a:ext uri="{FF2B5EF4-FFF2-40B4-BE49-F238E27FC236}">
                <a16:creationId xmlns:a16="http://schemas.microsoft.com/office/drawing/2014/main" id="{0F7CA320-5E7C-445A-A7B8-E1978BF57437}"/>
              </a:ext>
            </a:extLst>
          </p:cNvPr>
          <p:cNvSpPr txBox="1"/>
          <p:nvPr/>
        </p:nvSpPr>
        <p:spPr>
          <a:xfrm>
            <a:off x="568025" y="1028153"/>
            <a:ext cx="1069931" cy="523220"/>
          </a:xfrm>
          <a:prstGeom prst="rect">
            <a:avLst/>
          </a:prstGeom>
          <a:noFill/>
        </p:spPr>
        <p:txBody>
          <a:bodyPr wrap="square" rtlCol="0">
            <a:spAutoFit/>
          </a:bodyPr>
          <a:lstStyle/>
          <a:p>
            <a:r>
              <a:rPr lang="en-US" sz="2800" dirty="0"/>
              <a:t>Tom</a:t>
            </a:r>
          </a:p>
        </p:txBody>
      </p:sp>
      <p:sp>
        <p:nvSpPr>
          <p:cNvPr id="24" name="TextBox 23">
            <a:extLst>
              <a:ext uri="{FF2B5EF4-FFF2-40B4-BE49-F238E27FC236}">
                <a16:creationId xmlns:a16="http://schemas.microsoft.com/office/drawing/2014/main" id="{8B81FACB-B7CC-4A2D-B23D-31F4E8BF4BBD}"/>
              </a:ext>
            </a:extLst>
          </p:cNvPr>
          <p:cNvSpPr txBox="1"/>
          <p:nvPr/>
        </p:nvSpPr>
        <p:spPr>
          <a:xfrm>
            <a:off x="6338473" y="2239640"/>
            <a:ext cx="1069931" cy="523220"/>
          </a:xfrm>
          <a:prstGeom prst="rect">
            <a:avLst/>
          </a:prstGeom>
          <a:noFill/>
        </p:spPr>
        <p:txBody>
          <a:bodyPr wrap="square" rtlCol="0">
            <a:spAutoFit/>
          </a:bodyPr>
          <a:lstStyle/>
          <a:p>
            <a:r>
              <a:rPr lang="en-US" sz="2800" dirty="0"/>
              <a:t>Piper</a:t>
            </a:r>
          </a:p>
        </p:txBody>
      </p:sp>
      <p:sp>
        <p:nvSpPr>
          <p:cNvPr id="25" name="TextBox 24">
            <a:extLst>
              <a:ext uri="{FF2B5EF4-FFF2-40B4-BE49-F238E27FC236}">
                <a16:creationId xmlns:a16="http://schemas.microsoft.com/office/drawing/2014/main" id="{253843D7-9B79-4983-9ED3-84EEDE4E6F99}"/>
              </a:ext>
            </a:extLst>
          </p:cNvPr>
          <p:cNvSpPr txBox="1"/>
          <p:nvPr/>
        </p:nvSpPr>
        <p:spPr>
          <a:xfrm>
            <a:off x="1949203" y="2284004"/>
            <a:ext cx="1069931" cy="523220"/>
          </a:xfrm>
          <a:prstGeom prst="rect">
            <a:avLst/>
          </a:prstGeom>
          <a:noFill/>
        </p:spPr>
        <p:txBody>
          <a:bodyPr wrap="square" rtlCol="0">
            <a:spAutoFit/>
          </a:bodyPr>
          <a:lstStyle/>
          <a:p>
            <a:r>
              <a:rPr lang="en-US" sz="2800" dirty="0"/>
              <a:t>Bailey</a:t>
            </a:r>
          </a:p>
        </p:txBody>
      </p:sp>
      <p:sp>
        <p:nvSpPr>
          <p:cNvPr id="26" name="TextBox 25">
            <a:extLst>
              <a:ext uri="{FF2B5EF4-FFF2-40B4-BE49-F238E27FC236}">
                <a16:creationId xmlns:a16="http://schemas.microsoft.com/office/drawing/2014/main" id="{4B9118CE-B6EF-496A-95DE-8F79758EBC42}"/>
              </a:ext>
            </a:extLst>
          </p:cNvPr>
          <p:cNvSpPr txBox="1"/>
          <p:nvPr/>
        </p:nvSpPr>
        <p:spPr>
          <a:xfrm>
            <a:off x="441489" y="4429497"/>
            <a:ext cx="1433204" cy="461665"/>
          </a:xfrm>
          <a:prstGeom prst="rect">
            <a:avLst/>
          </a:prstGeom>
          <a:noFill/>
        </p:spPr>
        <p:txBody>
          <a:bodyPr wrap="square" rtlCol="0">
            <a:spAutoFit/>
          </a:bodyPr>
          <a:lstStyle/>
          <a:p>
            <a:r>
              <a:rPr lang="en-US" sz="2400" dirty="0"/>
              <a:t>Brittney</a:t>
            </a:r>
          </a:p>
        </p:txBody>
      </p:sp>
      <p:sp>
        <p:nvSpPr>
          <p:cNvPr id="27" name="TextBox 26">
            <a:extLst>
              <a:ext uri="{FF2B5EF4-FFF2-40B4-BE49-F238E27FC236}">
                <a16:creationId xmlns:a16="http://schemas.microsoft.com/office/drawing/2014/main" id="{8F6EAE7E-B1BF-433F-BEFB-E3A557C88C82}"/>
              </a:ext>
            </a:extLst>
          </p:cNvPr>
          <p:cNvSpPr txBox="1"/>
          <p:nvPr/>
        </p:nvSpPr>
        <p:spPr>
          <a:xfrm>
            <a:off x="1273385" y="249754"/>
            <a:ext cx="1069931" cy="523220"/>
          </a:xfrm>
          <a:prstGeom prst="rect">
            <a:avLst/>
          </a:prstGeom>
          <a:noFill/>
        </p:spPr>
        <p:txBody>
          <a:bodyPr wrap="square" rtlCol="0">
            <a:spAutoFit/>
          </a:bodyPr>
          <a:lstStyle/>
          <a:p>
            <a:r>
              <a:rPr lang="en-US" sz="2800" dirty="0"/>
              <a:t>Hana</a:t>
            </a:r>
          </a:p>
        </p:txBody>
      </p:sp>
      <p:sp>
        <p:nvSpPr>
          <p:cNvPr id="28" name="TextBox 27">
            <a:extLst>
              <a:ext uri="{FF2B5EF4-FFF2-40B4-BE49-F238E27FC236}">
                <a16:creationId xmlns:a16="http://schemas.microsoft.com/office/drawing/2014/main" id="{D51DA3C9-A1F8-4816-9903-796C0EE88405}"/>
              </a:ext>
            </a:extLst>
          </p:cNvPr>
          <p:cNvSpPr txBox="1"/>
          <p:nvPr/>
        </p:nvSpPr>
        <p:spPr>
          <a:xfrm>
            <a:off x="2677747" y="5221930"/>
            <a:ext cx="1069931" cy="523220"/>
          </a:xfrm>
          <a:prstGeom prst="rect">
            <a:avLst/>
          </a:prstGeom>
          <a:noFill/>
        </p:spPr>
        <p:txBody>
          <a:bodyPr wrap="square" rtlCol="0">
            <a:spAutoFit/>
          </a:bodyPr>
          <a:lstStyle/>
          <a:p>
            <a:r>
              <a:rPr lang="en-US" sz="2800" dirty="0"/>
              <a:t>Carin</a:t>
            </a:r>
          </a:p>
        </p:txBody>
      </p:sp>
      <p:sp>
        <p:nvSpPr>
          <p:cNvPr id="29" name="Oval 28">
            <a:extLst>
              <a:ext uri="{FF2B5EF4-FFF2-40B4-BE49-F238E27FC236}">
                <a16:creationId xmlns:a16="http://schemas.microsoft.com/office/drawing/2014/main" id="{E482E2AD-2C74-43C4-86C7-B1547118C64A}"/>
              </a:ext>
            </a:extLst>
          </p:cNvPr>
          <p:cNvSpPr/>
          <p:nvPr/>
        </p:nvSpPr>
        <p:spPr>
          <a:xfrm>
            <a:off x="4257158" y="2876616"/>
            <a:ext cx="1157235" cy="1042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4D747FB-CAE6-4983-9E37-9B0CFD83595A}"/>
              </a:ext>
            </a:extLst>
          </p:cNvPr>
          <p:cNvSpPr/>
          <p:nvPr/>
        </p:nvSpPr>
        <p:spPr>
          <a:xfrm>
            <a:off x="4233867" y="1243515"/>
            <a:ext cx="1157235" cy="1042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2099EF-E702-4EC2-B4DE-D804D827F812}"/>
              </a:ext>
            </a:extLst>
          </p:cNvPr>
          <p:cNvSpPr/>
          <p:nvPr/>
        </p:nvSpPr>
        <p:spPr>
          <a:xfrm>
            <a:off x="4233867" y="4529239"/>
            <a:ext cx="1157235" cy="1042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AAD80E-D801-4A0A-8E02-BD23C8E71744}"/>
              </a:ext>
            </a:extLst>
          </p:cNvPr>
          <p:cNvSpPr txBox="1"/>
          <p:nvPr/>
        </p:nvSpPr>
        <p:spPr>
          <a:xfrm>
            <a:off x="8318890" y="3191417"/>
            <a:ext cx="1312632" cy="461665"/>
          </a:xfrm>
          <a:prstGeom prst="rect">
            <a:avLst/>
          </a:prstGeom>
          <a:noFill/>
        </p:spPr>
        <p:txBody>
          <a:bodyPr wrap="square" rtlCol="0">
            <a:spAutoFit/>
          </a:bodyPr>
          <a:lstStyle/>
          <a:p>
            <a:r>
              <a:rPr lang="en-US" sz="2400" b="1" dirty="0">
                <a:solidFill>
                  <a:srgbClr val="FF0000"/>
                </a:solidFill>
                <a:latin typeface="Trefoil Sans"/>
              </a:rPr>
              <a:t>Marcie</a:t>
            </a:r>
          </a:p>
        </p:txBody>
      </p:sp>
      <p:sp>
        <p:nvSpPr>
          <p:cNvPr id="33" name="TextBox 32">
            <a:extLst>
              <a:ext uri="{FF2B5EF4-FFF2-40B4-BE49-F238E27FC236}">
                <a16:creationId xmlns:a16="http://schemas.microsoft.com/office/drawing/2014/main" id="{41323347-8EEC-4682-B60E-EC5F700D28CA}"/>
              </a:ext>
            </a:extLst>
          </p:cNvPr>
          <p:cNvSpPr txBox="1"/>
          <p:nvPr/>
        </p:nvSpPr>
        <p:spPr>
          <a:xfrm>
            <a:off x="8267978" y="4108492"/>
            <a:ext cx="1312632" cy="461665"/>
          </a:xfrm>
          <a:prstGeom prst="rect">
            <a:avLst/>
          </a:prstGeom>
          <a:noFill/>
        </p:spPr>
        <p:txBody>
          <a:bodyPr wrap="square" rtlCol="0">
            <a:spAutoFit/>
          </a:bodyPr>
          <a:lstStyle/>
          <a:p>
            <a:r>
              <a:rPr lang="en-US" sz="2400" b="1" dirty="0">
                <a:solidFill>
                  <a:srgbClr val="FF0000"/>
                </a:solidFill>
                <a:latin typeface="Trefoil Sans"/>
              </a:rPr>
              <a:t>Grace</a:t>
            </a:r>
          </a:p>
        </p:txBody>
      </p:sp>
      <p:sp>
        <p:nvSpPr>
          <p:cNvPr id="34" name="TextBox 33">
            <a:extLst>
              <a:ext uri="{FF2B5EF4-FFF2-40B4-BE49-F238E27FC236}">
                <a16:creationId xmlns:a16="http://schemas.microsoft.com/office/drawing/2014/main" id="{D3626C81-B043-4C30-9E81-117C2CE0CE50}"/>
              </a:ext>
            </a:extLst>
          </p:cNvPr>
          <p:cNvSpPr txBox="1"/>
          <p:nvPr/>
        </p:nvSpPr>
        <p:spPr>
          <a:xfrm>
            <a:off x="8365015" y="2197953"/>
            <a:ext cx="1312632" cy="461665"/>
          </a:xfrm>
          <a:prstGeom prst="rect">
            <a:avLst/>
          </a:prstGeom>
          <a:noFill/>
        </p:spPr>
        <p:txBody>
          <a:bodyPr wrap="square" rtlCol="0">
            <a:spAutoFit/>
          </a:bodyPr>
          <a:lstStyle/>
          <a:p>
            <a:r>
              <a:rPr lang="en-US" sz="2400" b="1" dirty="0">
                <a:solidFill>
                  <a:srgbClr val="FF0000"/>
                </a:solidFill>
                <a:latin typeface="Trefoil Sans"/>
              </a:rPr>
              <a:t>Hailey</a:t>
            </a:r>
          </a:p>
        </p:txBody>
      </p:sp>
      <p:sp>
        <p:nvSpPr>
          <p:cNvPr id="35" name="TextBox 34">
            <a:extLst>
              <a:ext uri="{FF2B5EF4-FFF2-40B4-BE49-F238E27FC236}">
                <a16:creationId xmlns:a16="http://schemas.microsoft.com/office/drawing/2014/main" id="{A097694F-BD28-4264-8635-44477F98B061}"/>
              </a:ext>
            </a:extLst>
          </p:cNvPr>
          <p:cNvSpPr txBox="1"/>
          <p:nvPr/>
        </p:nvSpPr>
        <p:spPr>
          <a:xfrm>
            <a:off x="6750766" y="6009711"/>
            <a:ext cx="1312632" cy="461665"/>
          </a:xfrm>
          <a:prstGeom prst="rect">
            <a:avLst/>
          </a:prstGeom>
          <a:noFill/>
        </p:spPr>
        <p:txBody>
          <a:bodyPr wrap="square" rtlCol="0">
            <a:spAutoFit/>
          </a:bodyPr>
          <a:lstStyle/>
          <a:p>
            <a:r>
              <a:rPr lang="en-US" sz="2400" b="1" dirty="0">
                <a:solidFill>
                  <a:srgbClr val="FF0000"/>
                </a:solidFill>
                <a:latin typeface="Trefoil Sans"/>
              </a:rPr>
              <a:t>Jane</a:t>
            </a:r>
          </a:p>
        </p:txBody>
      </p:sp>
      <p:sp>
        <p:nvSpPr>
          <p:cNvPr id="36" name="TextBox 35">
            <a:extLst>
              <a:ext uri="{FF2B5EF4-FFF2-40B4-BE49-F238E27FC236}">
                <a16:creationId xmlns:a16="http://schemas.microsoft.com/office/drawing/2014/main" id="{4210B6F3-BAC8-4BAE-BA1F-C68ECC6212AC}"/>
              </a:ext>
            </a:extLst>
          </p:cNvPr>
          <p:cNvSpPr txBox="1"/>
          <p:nvPr/>
        </p:nvSpPr>
        <p:spPr>
          <a:xfrm>
            <a:off x="7974403" y="934017"/>
            <a:ext cx="1312632" cy="461665"/>
          </a:xfrm>
          <a:prstGeom prst="rect">
            <a:avLst/>
          </a:prstGeom>
          <a:noFill/>
        </p:spPr>
        <p:txBody>
          <a:bodyPr wrap="square" rtlCol="0">
            <a:spAutoFit/>
          </a:bodyPr>
          <a:lstStyle/>
          <a:p>
            <a:r>
              <a:rPr lang="en-US" sz="2400" b="1" dirty="0">
                <a:solidFill>
                  <a:srgbClr val="FF0000"/>
                </a:solidFill>
                <a:latin typeface="Trefoil Sans"/>
              </a:rPr>
              <a:t>Illness</a:t>
            </a:r>
          </a:p>
        </p:txBody>
      </p:sp>
      <p:sp>
        <p:nvSpPr>
          <p:cNvPr id="37" name="TextBox 36">
            <a:extLst>
              <a:ext uri="{FF2B5EF4-FFF2-40B4-BE49-F238E27FC236}">
                <a16:creationId xmlns:a16="http://schemas.microsoft.com/office/drawing/2014/main" id="{753ACCF0-6BAC-46B9-8086-FFA7313C37D3}"/>
              </a:ext>
            </a:extLst>
          </p:cNvPr>
          <p:cNvSpPr txBox="1"/>
          <p:nvPr/>
        </p:nvSpPr>
        <p:spPr>
          <a:xfrm>
            <a:off x="7576773" y="27330"/>
            <a:ext cx="1312632" cy="461665"/>
          </a:xfrm>
          <a:prstGeom prst="rect">
            <a:avLst/>
          </a:prstGeom>
          <a:noFill/>
        </p:spPr>
        <p:txBody>
          <a:bodyPr wrap="square" rtlCol="0">
            <a:spAutoFit/>
          </a:bodyPr>
          <a:lstStyle/>
          <a:p>
            <a:r>
              <a:rPr lang="en-US" sz="2400" b="1" dirty="0">
                <a:solidFill>
                  <a:srgbClr val="FF0000"/>
                </a:solidFill>
                <a:latin typeface="Trefoil Sans"/>
              </a:rPr>
              <a:t>Gone</a:t>
            </a:r>
          </a:p>
        </p:txBody>
      </p:sp>
      <p:sp>
        <p:nvSpPr>
          <p:cNvPr id="38" name="TextBox 37">
            <a:extLst>
              <a:ext uri="{FF2B5EF4-FFF2-40B4-BE49-F238E27FC236}">
                <a16:creationId xmlns:a16="http://schemas.microsoft.com/office/drawing/2014/main" id="{1F840177-7775-4F4C-A161-4AB88E1860A9}"/>
              </a:ext>
            </a:extLst>
          </p:cNvPr>
          <p:cNvSpPr txBox="1"/>
          <p:nvPr/>
        </p:nvSpPr>
        <p:spPr>
          <a:xfrm>
            <a:off x="7593436" y="5486982"/>
            <a:ext cx="1721238" cy="461665"/>
          </a:xfrm>
          <a:prstGeom prst="rect">
            <a:avLst/>
          </a:prstGeom>
          <a:noFill/>
        </p:spPr>
        <p:txBody>
          <a:bodyPr wrap="square" rtlCol="0">
            <a:spAutoFit/>
          </a:bodyPr>
          <a:lstStyle/>
          <a:p>
            <a:r>
              <a:rPr lang="en-US" sz="2400" b="1" dirty="0">
                <a:solidFill>
                  <a:srgbClr val="FF0000"/>
                </a:solidFill>
                <a:latin typeface="Trefoil Sans"/>
              </a:rPr>
              <a:t>After school</a:t>
            </a:r>
          </a:p>
        </p:txBody>
      </p:sp>
      <p:sp>
        <p:nvSpPr>
          <p:cNvPr id="39" name="TextBox 38">
            <a:extLst>
              <a:ext uri="{FF2B5EF4-FFF2-40B4-BE49-F238E27FC236}">
                <a16:creationId xmlns:a16="http://schemas.microsoft.com/office/drawing/2014/main" id="{F3D56B8E-ACA8-4805-A5FE-1DBC59372F16}"/>
              </a:ext>
            </a:extLst>
          </p:cNvPr>
          <p:cNvSpPr txBox="1"/>
          <p:nvPr/>
        </p:nvSpPr>
        <p:spPr>
          <a:xfrm>
            <a:off x="7828184" y="1243515"/>
            <a:ext cx="1643609" cy="707886"/>
          </a:xfrm>
          <a:prstGeom prst="rect">
            <a:avLst/>
          </a:prstGeom>
          <a:noFill/>
        </p:spPr>
        <p:txBody>
          <a:bodyPr wrap="square" rtlCol="0">
            <a:spAutoFit/>
          </a:bodyPr>
          <a:lstStyle/>
          <a:p>
            <a:r>
              <a:rPr lang="en-US" sz="2000" b="1" dirty="0">
                <a:solidFill>
                  <a:schemeClr val="accent1">
                    <a:lumMod val="50000"/>
                  </a:schemeClr>
                </a:solidFill>
                <a:latin typeface="Trefoil Sans"/>
              </a:rPr>
              <a:t>No contact with friends</a:t>
            </a:r>
          </a:p>
        </p:txBody>
      </p:sp>
      <p:sp>
        <p:nvSpPr>
          <p:cNvPr id="40" name="TextBox 39">
            <a:extLst>
              <a:ext uri="{FF2B5EF4-FFF2-40B4-BE49-F238E27FC236}">
                <a16:creationId xmlns:a16="http://schemas.microsoft.com/office/drawing/2014/main" id="{92BEFD27-B7A5-43AC-B662-74028ACC0351}"/>
              </a:ext>
            </a:extLst>
          </p:cNvPr>
          <p:cNvSpPr txBox="1"/>
          <p:nvPr/>
        </p:nvSpPr>
        <p:spPr>
          <a:xfrm>
            <a:off x="8435664" y="2545614"/>
            <a:ext cx="1105754" cy="398019"/>
          </a:xfrm>
          <a:prstGeom prst="rect">
            <a:avLst/>
          </a:prstGeom>
          <a:noFill/>
        </p:spPr>
        <p:txBody>
          <a:bodyPr wrap="square" rtlCol="0">
            <a:spAutoFit/>
          </a:bodyPr>
          <a:lstStyle/>
          <a:p>
            <a:r>
              <a:rPr lang="en-US" sz="2000" b="1" dirty="0">
                <a:solidFill>
                  <a:schemeClr val="accent1">
                    <a:lumMod val="50000"/>
                  </a:schemeClr>
                </a:solidFill>
                <a:latin typeface="Trefoil Sans"/>
              </a:rPr>
              <a:t>Bully</a:t>
            </a:r>
          </a:p>
        </p:txBody>
      </p:sp>
      <p:sp>
        <p:nvSpPr>
          <p:cNvPr id="41" name="TextBox 40">
            <a:extLst>
              <a:ext uri="{FF2B5EF4-FFF2-40B4-BE49-F238E27FC236}">
                <a16:creationId xmlns:a16="http://schemas.microsoft.com/office/drawing/2014/main" id="{0D931598-D94F-4FF6-A74A-DEC642C0EB9F}"/>
              </a:ext>
            </a:extLst>
          </p:cNvPr>
          <p:cNvSpPr txBox="1"/>
          <p:nvPr/>
        </p:nvSpPr>
        <p:spPr>
          <a:xfrm>
            <a:off x="8508923" y="3495176"/>
            <a:ext cx="962870" cy="400110"/>
          </a:xfrm>
          <a:prstGeom prst="rect">
            <a:avLst/>
          </a:prstGeom>
          <a:noFill/>
        </p:spPr>
        <p:txBody>
          <a:bodyPr wrap="square" rtlCol="0">
            <a:spAutoFit/>
          </a:bodyPr>
          <a:lstStyle/>
          <a:p>
            <a:r>
              <a:rPr lang="en-US" sz="2000" b="1" dirty="0">
                <a:solidFill>
                  <a:schemeClr val="accent1">
                    <a:lumMod val="50000"/>
                  </a:schemeClr>
                </a:solidFill>
                <a:latin typeface="Trefoil Sans"/>
              </a:rPr>
              <a:t>Bully</a:t>
            </a:r>
          </a:p>
        </p:txBody>
      </p:sp>
      <p:sp>
        <p:nvSpPr>
          <p:cNvPr id="42" name="TextBox 41">
            <a:extLst>
              <a:ext uri="{FF2B5EF4-FFF2-40B4-BE49-F238E27FC236}">
                <a16:creationId xmlns:a16="http://schemas.microsoft.com/office/drawing/2014/main" id="{75761698-3C19-49BD-BBA7-13CF8E65B609}"/>
              </a:ext>
            </a:extLst>
          </p:cNvPr>
          <p:cNvSpPr txBox="1"/>
          <p:nvPr/>
        </p:nvSpPr>
        <p:spPr>
          <a:xfrm>
            <a:off x="8069125" y="5830326"/>
            <a:ext cx="1450325" cy="412722"/>
          </a:xfrm>
          <a:prstGeom prst="rect">
            <a:avLst/>
          </a:prstGeom>
          <a:noFill/>
        </p:spPr>
        <p:txBody>
          <a:bodyPr wrap="square" rtlCol="0">
            <a:spAutoFit/>
          </a:bodyPr>
          <a:lstStyle/>
          <a:p>
            <a:r>
              <a:rPr lang="en-US" sz="2000" b="1" dirty="0">
                <a:solidFill>
                  <a:schemeClr val="accent1">
                    <a:lumMod val="50000"/>
                  </a:schemeClr>
                </a:solidFill>
                <a:latin typeface="Trefoil Sans"/>
              </a:rPr>
              <a:t>Lonely</a:t>
            </a:r>
          </a:p>
        </p:txBody>
      </p:sp>
      <p:sp>
        <p:nvSpPr>
          <p:cNvPr id="43" name="TextBox 42">
            <a:extLst>
              <a:ext uri="{FF2B5EF4-FFF2-40B4-BE49-F238E27FC236}">
                <a16:creationId xmlns:a16="http://schemas.microsoft.com/office/drawing/2014/main" id="{0B094A43-C079-44EC-850E-D2D1DA6C7080}"/>
              </a:ext>
            </a:extLst>
          </p:cNvPr>
          <p:cNvSpPr txBox="1"/>
          <p:nvPr/>
        </p:nvSpPr>
        <p:spPr>
          <a:xfrm>
            <a:off x="7321241" y="296067"/>
            <a:ext cx="1612901" cy="400110"/>
          </a:xfrm>
          <a:prstGeom prst="rect">
            <a:avLst/>
          </a:prstGeom>
          <a:noFill/>
        </p:spPr>
        <p:txBody>
          <a:bodyPr wrap="square" rtlCol="0">
            <a:spAutoFit/>
          </a:bodyPr>
          <a:lstStyle/>
          <a:p>
            <a:r>
              <a:rPr lang="en-US" sz="2000" b="1" dirty="0">
                <a:solidFill>
                  <a:schemeClr val="accent1">
                    <a:lumMod val="50000"/>
                  </a:schemeClr>
                </a:solidFill>
                <a:latin typeface="Trefoil Sans"/>
              </a:rPr>
              <a:t>Moved away</a:t>
            </a:r>
          </a:p>
        </p:txBody>
      </p:sp>
      <p:sp>
        <p:nvSpPr>
          <p:cNvPr id="44" name="TextBox 43">
            <a:extLst>
              <a:ext uri="{FF2B5EF4-FFF2-40B4-BE49-F238E27FC236}">
                <a16:creationId xmlns:a16="http://schemas.microsoft.com/office/drawing/2014/main" id="{914A811E-AC5C-4279-B29A-BC411E272D73}"/>
              </a:ext>
            </a:extLst>
          </p:cNvPr>
          <p:cNvSpPr txBox="1"/>
          <p:nvPr/>
        </p:nvSpPr>
        <p:spPr>
          <a:xfrm>
            <a:off x="7828184" y="6086705"/>
            <a:ext cx="1516341" cy="707886"/>
          </a:xfrm>
          <a:prstGeom prst="rect">
            <a:avLst/>
          </a:prstGeom>
          <a:noFill/>
        </p:spPr>
        <p:txBody>
          <a:bodyPr wrap="square" rtlCol="0">
            <a:spAutoFit/>
          </a:bodyPr>
          <a:lstStyle/>
          <a:p>
            <a:pPr algn="ctr"/>
            <a:r>
              <a:rPr lang="en-US" sz="2000" b="1" dirty="0">
                <a:solidFill>
                  <a:schemeClr val="accent1">
                    <a:lumMod val="50000"/>
                  </a:schemeClr>
                </a:solidFill>
                <a:latin typeface="Trefoil Sans"/>
              </a:rPr>
              <a:t>Her friend, not mine</a:t>
            </a:r>
          </a:p>
        </p:txBody>
      </p:sp>
      <p:sp>
        <p:nvSpPr>
          <p:cNvPr id="45" name="TextBox 44">
            <a:extLst>
              <a:ext uri="{FF2B5EF4-FFF2-40B4-BE49-F238E27FC236}">
                <a16:creationId xmlns:a16="http://schemas.microsoft.com/office/drawing/2014/main" id="{63DC5BDA-E558-4B1A-AC88-7CFF582753D2}"/>
              </a:ext>
            </a:extLst>
          </p:cNvPr>
          <p:cNvSpPr txBox="1"/>
          <p:nvPr/>
        </p:nvSpPr>
        <p:spPr>
          <a:xfrm>
            <a:off x="6758253" y="6305020"/>
            <a:ext cx="1069931" cy="400110"/>
          </a:xfrm>
          <a:prstGeom prst="rect">
            <a:avLst/>
          </a:prstGeom>
          <a:noFill/>
        </p:spPr>
        <p:txBody>
          <a:bodyPr wrap="square" rtlCol="0">
            <a:spAutoFit/>
          </a:bodyPr>
          <a:lstStyle/>
          <a:p>
            <a:r>
              <a:rPr lang="en-US" sz="2000" b="1" dirty="0">
                <a:solidFill>
                  <a:schemeClr val="accent1">
                    <a:lumMod val="50000"/>
                  </a:schemeClr>
                </a:solidFill>
                <a:latin typeface="Trefoil Sans"/>
              </a:rPr>
              <a:t>Crazy</a:t>
            </a:r>
          </a:p>
        </p:txBody>
      </p:sp>
      <p:sp>
        <p:nvSpPr>
          <p:cNvPr id="3" name="Oval 2">
            <a:extLst>
              <a:ext uri="{FF2B5EF4-FFF2-40B4-BE49-F238E27FC236}">
                <a16:creationId xmlns:a16="http://schemas.microsoft.com/office/drawing/2014/main" id="{BEFAA2CB-85E4-4AE9-9388-76A64F639E0A}"/>
              </a:ext>
            </a:extLst>
          </p:cNvPr>
          <p:cNvSpPr/>
          <p:nvPr/>
        </p:nvSpPr>
        <p:spPr>
          <a:xfrm>
            <a:off x="1498043" y="218595"/>
            <a:ext cx="6603010" cy="641965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7B523356-2DA0-4237-A417-DD07B9605AA6}"/>
              </a:ext>
            </a:extLst>
          </p:cNvPr>
          <p:cNvSpPr txBox="1"/>
          <p:nvPr/>
        </p:nvSpPr>
        <p:spPr>
          <a:xfrm>
            <a:off x="8170678" y="4422051"/>
            <a:ext cx="1157235" cy="707886"/>
          </a:xfrm>
          <a:prstGeom prst="rect">
            <a:avLst/>
          </a:prstGeom>
          <a:noFill/>
        </p:spPr>
        <p:txBody>
          <a:bodyPr wrap="square" rtlCol="0">
            <a:spAutoFit/>
          </a:bodyPr>
          <a:lstStyle/>
          <a:p>
            <a:pPr algn="ctr"/>
            <a:r>
              <a:rPr lang="en-US" sz="2000" b="1" dirty="0">
                <a:solidFill>
                  <a:schemeClr val="accent1">
                    <a:lumMod val="50000"/>
                  </a:schemeClr>
                </a:solidFill>
                <a:latin typeface="Trefoil Sans"/>
              </a:rPr>
              <a:t>Nancy’s friend</a:t>
            </a:r>
          </a:p>
        </p:txBody>
      </p:sp>
    </p:spTree>
    <p:extLst>
      <p:ext uri="{BB962C8B-B14F-4D97-AF65-F5344CB8AC3E}">
        <p14:creationId xmlns:p14="http://schemas.microsoft.com/office/powerpoint/2010/main" val="368944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heel(1)">
                                      <p:cBhvr>
                                        <p:cTn id="20" dur="2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heel(1)">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style.rotation</p:attrName>
                                        </p:attrNameLst>
                                      </p:cBhvr>
                                      <p:tavLst>
                                        <p:tav tm="0">
                                          <p:val>
                                            <p:fltVal val="90"/>
                                          </p:val>
                                        </p:tav>
                                        <p:tav tm="100000">
                                          <p:val>
                                            <p:fltVal val="0"/>
                                          </p:val>
                                        </p:tav>
                                      </p:tavLst>
                                    </p:anim>
                                    <p:animEffect transition="in" filter="fade">
                                      <p:cBhvr>
                                        <p:cTn id="49" dur="1000"/>
                                        <p:tgtEl>
                                          <p:spTgt spid="16"/>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ppt_w</p:attrName>
                                        </p:attrNameLst>
                                      </p:cBhvr>
                                      <p:tavLst>
                                        <p:tav tm="0">
                                          <p:val>
                                            <p:fltVal val="0"/>
                                          </p:val>
                                        </p:tav>
                                        <p:tav tm="100000">
                                          <p:val>
                                            <p:strVal val="#ppt_w"/>
                                          </p:val>
                                        </p:tav>
                                      </p:tavLst>
                                    </p:anim>
                                    <p:anim calcmode="lin" valueType="num">
                                      <p:cBhvr>
                                        <p:cTn id="53" dur="1000" fill="hold"/>
                                        <p:tgtEl>
                                          <p:spTgt spid="27"/>
                                        </p:tgtEl>
                                        <p:attrNameLst>
                                          <p:attrName>ppt_h</p:attrName>
                                        </p:attrNameLst>
                                      </p:cBhvr>
                                      <p:tavLst>
                                        <p:tav tm="0">
                                          <p:val>
                                            <p:fltVal val="0"/>
                                          </p:val>
                                        </p:tav>
                                        <p:tav tm="100000">
                                          <p:val>
                                            <p:strVal val="#ppt_h"/>
                                          </p:val>
                                        </p:tav>
                                      </p:tavLst>
                                    </p:anim>
                                    <p:anim calcmode="lin" valueType="num">
                                      <p:cBhvr>
                                        <p:cTn id="54" dur="1000" fill="hold"/>
                                        <p:tgtEl>
                                          <p:spTgt spid="27"/>
                                        </p:tgtEl>
                                        <p:attrNameLst>
                                          <p:attrName>style.rotation</p:attrName>
                                        </p:attrNameLst>
                                      </p:cBhvr>
                                      <p:tavLst>
                                        <p:tav tm="0">
                                          <p:val>
                                            <p:fltVal val="90"/>
                                          </p:val>
                                        </p:tav>
                                        <p:tav tm="100000">
                                          <p:val>
                                            <p:fltVal val="0"/>
                                          </p:val>
                                        </p:tav>
                                      </p:tavLst>
                                    </p:anim>
                                    <p:animEffect transition="in" filter="fade">
                                      <p:cBhvr>
                                        <p:cTn id="55" dur="1000"/>
                                        <p:tgtEl>
                                          <p:spTgt spid="27"/>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style.rotation</p:attrName>
                                        </p:attrNameLst>
                                      </p:cBhvr>
                                      <p:tavLst>
                                        <p:tav tm="0">
                                          <p:val>
                                            <p:fltVal val="90"/>
                                          </p:val>
                                        </p:tav>
                                        <p:tav tm="100000">
                                          <p:val>
                                            <p:fltVal val="0"/>
                                          </p:val>
                                        </p:tav>
                                      </p:tavLst>
                                    </p:anim>
                                    <p:animEffect transition="in" filter="fade">
                                      <p:cBhvr>
                                        <p:cTn id="67" dur="1000"/>
                                        <p:tgtEl>
                                          <p:spTgt spid="15"/>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1000" fill="hold"/>
                                        <p:tgtEl>
                                          <p:spTgt spid="22"/>
                                        </p:tgtEl>
                                        <p:attrNameLst>
                                          <p:attrName>ppt_w</p:attrName>
                                        </p:attrNameLst>
                                      </p:cBhvr>
                                      <p:tavLst>
                                        <p:tav tm="0">
                                          <p:val>
                                            <p:fltVal val="0"/>
                                          </p:val>
                                        </p:tav>
                                        <p:tav tm="100000">
                                          <p:val>
                                            <p:strVal val="#ppt_w"/>
                                          </p:val>
                                        </p:tav>
                                      </p:tavLst>
                                    </p:anim>
                                    <p:anim calcmode="lin" valueType="num">
                                      <p:cBhvr>
                                        <p:cTn id="71" dur="1000" fill="hold"/>
                                        <p:tgtEl>
                                          <p:spTgt spid="22"/>
                                        </p:tgtEl>
                                        <p:attrNameLst>
                                          <p:attrName>ppt_h</p:attrName>
                                        </p:attrNameLst>
                                      </p:cBhvr>
                                      <p:tavLst>
                                        <p:tav tm="0">
                                          <p:val>
                                            <p:fltVal val="0"/>
                                          </p:val>
                                        </p:tav>
                                        <p:tav tm="100000">
                                          <p:val>
                                            <p:strVal val="#ppt_h"/>
                                          </p:val>
                                        </p:tav>
                                      </p:tavLst>
                                    </p:anim>
                                    <p:anim calcmode="lin" valueType="num">
                                      <p:cBhvr>
                                        <p:cTn id="72" dur="1000" fill="hold"/>
                                        <p:tgtEl>
                                          <p:spTgt spid="22"/>
                                        </p:tgtEl>
                                        <p:attrNameLst>
                                          <p:attrName>style.rotation</p:attrName>
                                        </p:attrNameLst>
                                      </p:cBhvr>
                                      <p:tavLst>
                                        <p:tav tm="0">
                                          <p:val>
                                            <p:fltVal val="90"/>
                                          </p:val>
                                        </p:tav>
                                        <p:tav tm="100000">
                                          <p:val>
                                            <p:fltVal val="0"/>
                                          </p:val>
                                        </p:tav>
                                      </p:tavLst>
                                    </p:anim>
                                    <p:animEffect transition="in" filter="fade">
                                      <p:cBhvr>
                                        <p:cTn id="73" dur="1000"/>
                                        <p:tgtEl>
                                          <p:spTgt spid="22"/>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1000" fill="hold"/>
                                        <p:tgtEl>
                                          <p:spTgt spid="28"/>
                                        </p:tgtEl>
                                        <p:attrNameLst>
                                          <p:attrName>ppt_w</p:attrName>
                                        </p:attrNameLst>
                                      </p:cBhvr>
                                      <p:tavLst>
                                        <p:tav tm="0">
                                          <p:val>
                                            <p:fltVal val="0"/>
                                          </p:val>
                                        </p:tav>
                                        <p:tav tm="100000">
                                          <p:val>
                                            <p:strVal val="#ppt_w"/>
                                          </p:val>
                                        </p:tav>
                                      </p:tavLst>
                                    </p:anim>
                                    <p:anim calcmode="lin" valueType="num">
                                      <p:cBhvr>
                                        <p:cTn id="77" dur="1000" fill="hold"/>
                                        <p:tgtEl>
                                          <p:spTgt spid="28"/>
                                        </p:tgtEl>
                                        <p:attrNameLst>
                                          <p:attrName>ppt_h</p:attrName>
                                        </p:attrNameLst>
                                      </p:cBhvr>
                                      <p:tavLst>
                                        <p:tav tm="0">
                                          <p:val>
                                            <p:fltVal val="0"/>
                                          </p:val>
                                        </p:tav>
                                        <p:tav tm="100000">
                                          <p:val>
                                            <p:strVal val="#ppt_h"/>
                                          </p:val>
                                        </p:tav>
                                      </p:tavLst>
                                    </p:anim>
                                    <p:anim calcmode="lin" valueType="num">
                                      <p:cBhvr>
                                        <p:cTn id="78" dur="1000" fill="hold"/>
                                        <p:tgtEl>
                                          <p:spTgt spid="28"/>
                                        </p:tgtEl>
                                        <p:attrNameLst>
                                          <p:attrName>style.rotation</p:attrName>
                                        </p:attrNameLst>
                                      </p:cBhvr>
                                      <p:tavLst>
                                        <p:tav tm="0">
                                          <p:val>
                                            <p:fltVal val="90"/>
                                          </p:val>
                                        </p:tav>
                                        <p:tav tm="100000">
                                          <p:val>
                                            <p:fltVal val="0"/>
                                          </p:val>
                                        </p:tav>
                                      </p:tavLst>
                                    </p:anim>
                                    <p:animEffect transition="in" filter="fade">
                                      <p:cBhvr>
                                        <p:cTn id="79" dur="1000"/>
                                        <p:tgtEl>
                                          <p:spTgt spid="28"/>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fltVal val="0"/>
                                          </p:val>
                                        </p:tav>
                                        <p:tav tm="100000">
                                          <p:val>
                                            <p:strVal val="#ppt_w"/>
                                          </p:val>
                                        </p:tav>
                                      </p:tavLst>
                                    </p:anim>
                                    <p:anim calcmode="lin" valueType="num">
                                      <p:cBhvr>
                                        <p:cTn id="83" dur="1000" fill="hold"/>
                                        <p:tgtEl>
                                          <p:spTgt spid="18"/>
                                        </p:tgtEl>
                                        <p:attrNameLst>
                                          <p:attrName>ppt_h</p:attrName>
                                        </p:attrNameLst>
                                      </p:cBhvr>
                                      <p:tavLst>
                                        <p:tav tm="0">
                                          <p:val>
                                            <p:fltVal val="0"/>
                                          </p:val>
                                        </p:tav>
                                        <p:tav tm="100000">
                                          <p:val>
                                            <p:strVal val="#ppt_h"/>
                                          </p:val>
                                        </p:tav>
                                      </p:tavLst>
                                    </p:anim>
                                    <p:anim calcmode="lin" valueType="num">
                                      <p:cBhvr>
                                        <p:cTn id="84" dur="1000" fill="hold"/>
                                        <p:tgtEl>
                                          <p:spTgt spid="18"/>
                                        </p:tgtEl>
                                        <p:attrNameLst>
                                          <p:attrName>style.rotation</p:attrName>
                                        </p:attrNameLst>
                                      </p:cBhvr>
                                      <p:tavLst>
                                        <p:tav tm="0">
                                          <p:val>
                                            <p:fltVal val="90"/>
                                          </p:val>
                                        </p:tav>
                                        <p:tav tm="100000">
                                          <p:val>
                                            <p:fltVal val="0"/>
                                          </p:val>
                                        </p:tav>
                                      </p:tavLst>
                                    </p:anim>
                                    <p:animEffect transition="in" filter="fade">
                                      <p:cBhvr>
                                        <p:cTn id="85" dur="1000"/>
                                        <p:tgtEl>
                                          <p:spTgt spid="18"/>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1000" fill="hold"/>
                                        <p:tgtEl>
                                          <p:spTgt spid="14"/>
                                        </p:tgtEl>
                                        <p:attrNameLst>
                                          <p:attrName>ppt_w</p:attrName>
                                        </p:attrNameLst>
                                      </p:cBhvr>
                                      <p:tavLst>
                                        <p:tav tm="0">
                                          <p:val>
                                            <p:fltVal val="0"/>
                                          </p:val>
                                        </p:tav>
                                        <p:tav tm="100000">
                                          <p:val>
                                            <p:strVal val="#ppt_w"/>
                                          </p:val>
                                        </p:tav>
                                      </p:tavLst>
                                    </p:anim>
                                    <p:anim calcmode="lin" valueType="num">
                                      <p:cBhvr>
                                        <p:cTn id="89" dur="1000" fill="hold"/>
                                        <p:tgtEl>
                                          <p:spTgt spid="14"/>
                                        </p:tgtEl>
                                        <p:attrNameLst>
                                          <p:attrName>ppt_h</p:attrName>
                                        </p:attrNameLst>
                                      </p:cBhvr>
                                      <p:tavLst>
                                        <p:tav tm="0">
                                          <p:val>
                                            <p:fltVal val="0"/>
                                          </p:val>
                                        </p:tav>
                                        <p:tav tm="100000">
                                          <p:val>
                                            <p:strVal val="#ppt_h"/>
                                          </p:val>
                                        </p:tav>
                                      </p:tavLst>
                                    </p:anim>
                                    <p:anim calcmode="lin" valueType="num">
                                      <p:cBhvr>
                                        <p:cTn id="90" dur="1000" fill="hold"/>
                                        <p:tgtEl>
                                          <p:spTgt spid="14"/>
                                        </p:tgtEl>
                                        <p:attrNameLst>
                                          <p:attrName>style.rotation</p:attrName>
                                        </p:attrNameLst>
                                      </p:cBhvr>
                                      <p:tavLst>
                                        <p:tav tm="0">
                                          <p:val>
                                            <p:fltVal val="90"/>
                                          </p:val>
                                        </p:tav>
                                        <p:tav tm="100000">
                                          <p:val>
                                            <p:fltVal val="0"/>
                                          </p:val>
                                        </p:tav>
                                      </p:tavLst>
                                    </p:anim>
                                    <p:animEffect transition="in" filter="fade">
                                      <p:cBhvr>
                                        <p:cTn id="91" dur="1000"/>
                                        <p:tgtEl>
                                          <p:spTgt spid="14"/>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1000" fill="hold"/>
                                        <p:tgtEl>
                                          <p:spTgt spid="17"/>
                                        </p:tgtEl>
                                        <p:attrNameLst>
                                          <p:attrName>ppt_w</p:attrName>
                                        </p:attrNameLst>
                                      </p:cBhvr>
                                      <p:tavLst>
                                        <p:tav tm="0">
                                          <p:val>
                                            <p:fltVal val="0"/>
                                          </p:val>
                                        </p:tav>
                                        <p:tav tm="100000">
                                          <p:val>
                                            <p:strVal val="#ppt_w"/>
                                          </p:val>
                                        </p:tav>
                                      </p:tavLst>
                                    </p:anim>
                                    <p:anim calcmode="lin" valueType="num">
                                      <p:cBhvr>
                                        <p:cTn id="95" dur="1000" fill="hold"/>
                                        <p:tgtEl>
                                          <p:spTgt spid="17"/>
                                        </p:tgtEl>
                                        <p:attrNameLst>
                                          <p:attrName>ppt_h</p:attrName>
                                        </p:attrNameLst>
                                      </p:cBhvr>
                                      <p:tavLst>
                                        <p:tav tm="0">
                                          <p:val>
                                            <p:fltVal val="0"/>
                                          </p:val>
                                        </p:tav>
                                        <p:tav tm="100000">
                                          <p:val>
                                            <p:strVal val="#ppt_h"/>
                                          </p:val>
                                        </p:tav>
                                      </p:tavLst>
                                    </p:anim>
                                    <p:anim calcmode="lin" valueType="num">
                                      <p:cBhvr>
                                        <p:cTn id="96" dur="1000" fill="hold"/>
                                        <p:tgtEl>
                                          <p:spTgt spid="17"/>
                                        </p:tgtEl>
                                        <p:attrNameLst>
                                          <p:attrName>style.rotation</p:attrName>
                                        </p:attrNameLst>
                                      </p:cBhvr>
                                      <p:tavLst>
                                        <p:tav tm="0">
                                          <p:val>
                                            <p:fltVal val="90"/>
                                          </p:val>
                                        </p:tav>
                                        <p:tav tm="100000">
                                          <p:val>
                                            <p:fltVal val="0"/>
                                          </p:val>
                                        </p:tav>
                                      </p:tavLst>
                                    </p:anim>
                                    <p:animEffect transition="in" filter="fade">
                                      <p:cBhvr>
                                        <p:cTn id="97" dur="1000"/>
                                        <p:tgtEl>
                                          <p:spTgt spid="17"/>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1000" fill="hold"/>
                                        <p:tgtEl>
                                          <p:spTgt spid="24"/>
                                        </p:tgtEl>
                                        <p:attrNameLst>
                                          <p:attrName>ppt_w</p:attrName>
                                        </p:attrNameLst>
                                      </p:cBhvr>
                                      <p:tavLst>
                                        <p:tav tm="0">
                                          <p:val>
                                            <p:fltVal val="0"/>
                                          </p:val>
                                        </p:tav>
                                        <p:tav tm="100000">
                                          <p:val>
                                            <p:strVal val="#ppt_w"/>
                                          </p:val>
                                        </p:tav>
                                      </p:tavLst>
                                    </p:anim>
                                    <p:anim calcmode="lin" valueType="num">
                                      <p:cBhvr>
                                        <p:cTn id="101" dur="1000" fill="hold"/>
                                        <p:tgtEl>
                                          <p:spTgt spid="24"/>
                                        </p:tgtEl>
                                        <p:attrNameLst>
                                          <p:attrName>ppt_h</p:attrName>
                                        </p:attrNameLst>
                                      </p:cBhvr>
                                      <p:tavLst>
                                        <p:tav tm="0">
                                          <p:val>
                                            <p:fltVal val="0"/>
                                          </p:val>
                                        </p:tav>
                                        <p:tav tm="100000">
                                          <p:val>
                                            <p:strVal val="#ppt_h"/>
                                          </p:val>
                                        </p:tav>
                                      </p:tavLst>
                                    </p:anim>
                                    <p:anim calcmode="lin" valueType="num">
                                      <p:cBhvr>
                                        <p:cTn id="102" dur="1000" fill="hold"/>
                                        <p:tgtEl>
                                          <p:spTgt spid="24"/>
                                        </p:tgtEl>
                                        <p:attrNameLst>
                                          <p:attrName>style.rotation</p:attrName>
                                        </p:attrNameLst>
                                      </p:cBhvr>
                                      <p:tavLst>
                                        <p:tav tm="0">
                                          <p:val>
                                            <p:fltVal val="90"/>
                                          </p:val>
                                        </p:tav>
                                        <p:tav tm="100000">
                                          <p:val>
                                            <p:fltVal val="0"/>
                                          </p:val>
                                        </p:tav>
                                      </p:tavLst>
                                    </p:anim>
                                    <p:animEffect transition="in" filter="fade">
                                      <p:cBhvr>
                                        <p:cTn id="103" dur="1000"/>
                                        <p:tgtEl>
                                          <p:spTgt spid="24"/>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1000" fill="hold"/>
                                        <p:tgtEl>
                                          <p:spTgt spid="19"/>
                                        </p:tgtEl>
                                        <p:attrNameLst>
                                          <p:attrName>ppt_w</p:attrName>
                                        </p:attrNameLst>
                                      </p:cBhvr>
                                      <p:tavLst>
                                        <p:tav tm="0">
                                          <p:val>
                                            <p:fltVal val="0"/>
                                          </p:val>
                                        </p:tav>
                                        <p:tav tm="100000">
                                          <p:val>
                                            <p:strVal val="#ppt_w"/>
                                          </p:val>
                                        </p:tav>
                                      </p:tavLst>
                                    </p:anim>
                                    <p:anim calcmode="lin" valueType="num">
                                      <p:cBhvr>
                                        <p:cTn id="107" dur="1000" fill="hold"/>
                                        <p:tgtEl>
                                          <p:spTgt spid="19"/>
                                        </p:tgtEl>
                                        <p:attrNameLst>
                                          <p:attrName>ppt_h</p:attrName>
                                        </p:attrNameLst>
                                      </p:cBhvr>
                                      <p:tavLst>
                                        <p:tav tm="0">
                                          <p:val>
                                            <p:fltVal val="0"/>
                                          </p:val>
                                        </p:tav>
                                        <p:tav tm="100000">
                                          <p:val>
                                            <p:strVal val="#ppt_h"/>
                                          </p:val>
                                        </p:tav>
                                      </p:tavLst>
                                    </p:anim>
                                    <p:anim calcmode="lin" valueType="num">
                                      <p:cBhvr>
                                        <p:cTn id="108" dur="1000" fill="hold"/>
                                        <p:tgtEl>
                                          <p:spTgt spid="19"/>
                                        </p:tgtEl>
                                        <p:attrNameLst>
                                          <p:attrName>style.rotation</p:attrName>
                                        </p:attrNameLst>
                                      </p:cBhvr>
                                      <p:tavLst>
                                        <p:tav tm="0">
                                          <p:val>
                                            <p:fltVal val="90"/>
                                          </p:val>
                                        </p:tav>
                                        <p:tav tm="100000">
                                          <p:val>
                                            <p:fltVal val="0"/>
                                          </p:val>
                                        </p:tav>
                                      </p:tavLst>
                                    </p:anim>
                                    <p:animEffect transition="in" filter="fade">
                                      <p:cBhvr>
                                        <p:cTn id="109" dur="1000"/>
                                        <p:tgtEl>
                                          <p:spTgt spid="19"/>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1000" fill="hold"/>
                                        <p:tgtEl>
                                          <p:spTgt spid="23"/>
                                        </p:tgtEl>
                                        <p:attrNameLst>
                                          <p:attrName>ppt_w</p:attrName>
                                        </p:attrNameLst>
                                      </p:cBhvr>
                                      <p:tavLst>
                                        <p:tav tm="0">
                                          <p:val>
                                            <p:fltVal val="0"/>
                                          </p:val>
                                        </p:tav>
                                        <p:tav tm="100000">
                                          <p:val>
                                            <p:strVal val="#ppt_w"/>
                                          </p:val>
                                        </p:tav>
                                      </p:tavLst>
                                    </p:anim>
                                    <p:anim calcmode="lin" valueType="num">
                                      <p:cBhvr>
                                        <p:cTn id="113" dur="1000" fill="hold"/>
                                        <p:tgtEl>
                                          <p:spTgt spid="23"/>
                                        </p:tgtEl>
                                        <p:attrNameLst>
                                          <p:attrName>ppt_h</p:attrName>
                                        </p:attrNameLst>
                                      </p:cBhvr>
                                      <p:tavLst>
                                        <p:tav tm="0">
                                          <p:val>
                                            <p:fltVal val="0"/>
                                          </p:val>
                                        </p:tav>
                                        <p:tav tm="100000">
                                          <p:val>
                                            <p:strVal val="#ppt_h"/>
                                          </p:val>
                                        </p:tav>
                                      </p:tavLst>
                                    </p:anim>
                                    <p:anim calcmode="lin" valueType="num">
                                      <p:cBhvr>
                                        <p:cTn id="114" dur="1000" fill="hold"/>
                                        <p:tgtEl>
                                          <p:spTgt spid="23"/>
                                        </p:tgtEl>
                                        <p:attrNameLst>
                                          <p:attrName>style.rotation</p:attrName>
                                        </p:attrNameLst>
                                      </p:cBhvr>
                                      <p:tavLst>
                                        <p:tav tm="0">
                                          <p:val>
                                            <p:fltVal val="90"/>
                                          </p:val>
                                        </p:tav>
                                        <p:tav tm="100000">
                                          <p:val>
                                            <p:fltVal val="0"/>
                                          </p:val>
                                        </p:tav>
                                      </p:tavLst>
                                    </p:anim>
                                    <p:animEffect transition="in" filter="fade">
                                      <p:cBhvr>
                                        <p:cTn id="115" dur="1000"/>
                                        <p:tgtEl>
                                          <p:spTgt spid="23"/>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p:cTn id="118" dur="1000" fill="hold"/>
                                        <p:tgtEl>
                                          <p:spTgt spid="20"/>
                                        </p:tgtEl>
                                        <p:attrNameLst>
                                          <p:attrName>ppt_w</p:attrName>
                                        </p:attrNameLst>
                                      </p:cBhvr>
                                      <p:tavLst>
                                        <p:tav tm="0">
                                          <p:val>
                                            <p:fltVal val="0"/>
                                          </p:val>
                                        </p:tav>
                                        <p:tav tm="100000">
                                          <p:val>
                                            <p:strVal val="#ppt_w"/>
                                          </p:val>
                                        </p:tav>
                                      </p:tavLst>
                                    </p:anim>
                                    <p:anim calcmode="lin" valueType="num">
                                      <p:cBhvr>
                                        <p:cTn id="119" dur="1000" fill="hold"/>
                                        <p:tgtEl>
                                          <p:spTgt spid="20"/>
                                        </p:tgtEl>
                                        <p:attrNameLst>
                                          <p:attrName>ppt_h</p:attrName>
                                        </p:attrNameLst>
                                      </p:cBhvr>
                                      <p:tavLst>
                                        <p:tav tm="0">
                                          <p:val>
                                            <p:fltVal val="0"/>
                                          </p:val>
                                        </p:tav>
                                        <p:tav tm="100000">
                                          <p:val>
                                            <p:strVal val="#ppt_h"/>
                                          </p:val>
                                        </p:tav>
                                      </p:tavLst>
                                    </p:anim>
                                    <p:anim calcmode="lin" valueType="num">
                                      <p:cBhvr>
                                        <p:cTn id="120" dur="1000" fill="hold"/>
                                        <p:tgtEl>
                                          <p:spTgt spid="20"/>
                                        </p:tgtEl>
                                        <p:attrNameLst>
                                          <p:attrName>style.rotation</p:attrName>
                                        </p:attrNameLst>
                                      </p:cBhvr>
                                      <p:tavLst>
                                        <p:tav tm="0">
                                          <p:val>
                                            <p:fltVal val="90"/>
                                          </p:val>
                                        </p:tav>
                                        <p:tav tm="100000">
                                          <p:val>
                                            <p:fltVal val="0"/>
                                          </p:val>
                                        </p:tav>
                                      </p:tavLst>
                                    </p:anim>
                                    <p:animEffect transition="in" filter="fade">
                                      <p:cBhvr>
                                        <p:cTn id="121" dur="1000"/>
                                        <p:tgtEl>
                                          <p:spTgt spid="20"/>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p:cTn id="124" dur="1000" fill="hold"/>
                                        <p:tgtEl>
                                          <p:spTgt spid="26"/>
                                        </p:tgtEl>
                                        <p:attrNameLst>
                                          <p:attrName>ppt_w</p:attrName>
                                        </p:attrNameLst>
                                      </p:cBhvr>
                                      <p:tavLst>
                                        <p:tav tm="0">
                                          <p:val>
                                            <p:fltVal val="0"/>
                                          </p:val>
                                        </p:tav>
                                        <p:tav tm="100000">
                                          <p:val>
                                            <p:strVal val="#ppt_w"/>
                                          </p:val>
                                        </p:tav>
                                      </p:tavLst>
                                    </p:anim>
                                    <p:anim calcmode="lin" valueType="num">
                                      <p:cBhvr>
                                        <p:cTn id="125" dur="1000" fill="hold"/>
                                        <p:tgtEl>
                                          <p:spTgt spid="26"/>
                                        </p:tgtEl>
                                        <p:attrNameLst>
                                          <p:attrName>ppt_h</p:attrName>
                                        </p:attrNameLst>
                                      </p:cBhvr>
                                      <p:tavLst>
                                        <p:tav tm="0">
                                          <p:val>
                                            <p:fltVal val="0"/>
                                          </p:val>
                                        </p:tav>
                                        <p:tav tm="100000">
                                          <p:val>
                                            <p:strVal val="#ppt_h"/>
                                          </p:val>
                                        </p:tav>
                                      </p:tavLst>
                                    </p:anim>
                                    <p:anim calcmode="lin" valueType="num">
                                      <p:cBhvr>
                                        <p:cTn id="126" dur="1000" fill="hold"/>
                                        <p:tgtEl>
                                          <p:spTgt spid="26"/>
                                        </p:tgtEl>
                                        <p:attrNameLst>
                                          <p:attrName>style.rotation</p:attrName>
                                        </p:attrNameLst>
                                      </p:cBhvr>
                                      <p:tavLst>
                                        <p:tav tm="0">
                                          <p:val>
                                            <p:fltVal val="90"/>
                                          </p:val>
                                        </p:tav>
                                        <p:tav tm="100000">
                                          <p:val>
                                            <p:fltVal val="0"/>
                                          </p:val>
                                        </p:tav>
                                      </p:tavLst>
                                    </p:anim>
                                    <p:animEffect transition="in" filter="fade">
                                      <p:cBhvr>
                                        <p:cTn id="1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848DA8-3EC2-4F41-A173-435722F532D7}"/>
              </a:ext>
            </a:extLst>
          </p:cNvPr>
          <p:cNvSpPr>
            <a:spLocks noGrp="1"/>
          </p:cNvSpPr>
          <p:nvPr>
            <p:ph type="body" sz="quarter" idx="13"/>
          </p:nvPr>
        </p:nvSpPr>
        <p:spPr>
          <a:xfrm>
            <a:off x="730564" y="489358"/>
            <a:ext cx="5961181" cy="5186035"/>
          </a:xfrm>
        </p:spPr>
        <p:txBody>
          <a:bodyPr wrap="square">
            <a:spAutoFit/>
          </a:bodyPr>
          <a:lstStyle/>
          <a:p>
            <a:r>
              <a:rPr lang="en-US" sz="2400" dirty="0"/>
              <a:t>We’ve been looking at how our lives are like mazes with all the twists, turns and unexpected changes.  Just like our relationships.  And even though most mazes have one true path, navigating life  doesn't have to be a one-size-fits-all solution.  You can confront obstacles, try shortcuts and take chances as you try to find the right way.</a:t>
            </a:r>
          </a:p>
          <a:p>
            <a:endParaRPr lang="en-US" sz="2400" dirty="0"/>
          </a:p>
          <a:p>
            <a:r>
              <a:rPr lang="en-US" sz="2400" dirty="0"/>
              <a:t>Along the path of this Amaze journey, we’ll explore how to have the best and healthiest relationships.  We will learn skills to build confidence to navigate all relationships.</a:t>
            </a:r>
          </a:p>
          <a:p>
            <a:pPr marL="0" indent="0">
              <a:buNone/>
            </a:pPr>
            <a:endParaRPr lang="en-US" dirty="0"/>
          </a:p>
        </p:txBody>
      </p:sp>
      <p:pic>
        <p:nvPicPr>
          <p:cNvPr id="10" name="Picture 9" descr="A close up of a sign&#10;&#10;Description automatically generated">
            <a:extLst>
              <a:ext uri="{FF2B5EF4-FFF2-40B4-BE49-F238E27FC236}">
                <a16:creationId xmlns:a16="http://schemas.microsoft.com/office/drawing/2014/main" id="{F973CD52-C96B-4FEB-BCE3-63CA33900DE0}"/>
              </a:ext>
            </a:extLst>
          </p:cNvPr>
          <p:cNvPicPr>
            <a:picLocks noChangeAspect="1"/>
          </p:cNvPicPr>
          <p:nvPr/>
        </p:nvPicPr>
        <p:blipFill rotWithShape="1">
          <a:blip r:embed="rId3">
            <a:extLst>
              <a:ext uri="{28A0092B-C50C-407E-A947-70E740481C1C}">
                <a14:useLocalDpi xmlns:a14="http://schemas.microsoft.com/office/drawing/2010/main" val="0"/>
              </a:ext>
            </a:extLst>
          </a:blip>
          <a:srcRect l="13451" t="33755" r="2082" b="1603"/>
          <a:stretch/>
        </p:blipFill>
        <p:spPr>
          <a:xfrm>
            <a:off x="7137471" y="590309"/>
            <a:ext cx="4772879" cy="4953964"/>
          </a:xfrm>
          <a:prstGeom prst="rect">
            <a:avLst/>
          </a:prstGeom>
        </p:spPr>
      </p:pic>
      <p:pic>
        <p:nvPicPr>
          <p:cNvPr id="11" name="Picture 10">
            <a:extLst>
              <a:ext uri="{FF2B5EF4-FFF2-40B4-BE49-F238E27FC236}">
                <a16:creationId xmlns:a16="http://schemas.microsoft.com/office/drawing/2014/main" id="{ED7C5C30-A26A-448A-9352-E39E46CBCB60}"/>
              </a:ext>
            </a:extLst>
          </p:cNvPr>
          <p:cNvPicPr>
            <a:picLocks noChangeAspect="1"/>
          </p:cNvPicPr>
          <p:nvPr/>
        </p:nvPicPr>
        <p:blipFill>
          <a:blip r:embed="rId4"/>
          <a:stretch>
            <a:fillRect/>
          </a:stretch>
        </p:blipFill>
        <p:spPr>
          <a:xfrm>
            <a:off x="0" y="0"/>
            <a:ext cx="382500" cy="7097484"/>
          </a:xfrm>
          <a:prstGeom prst="rect">
            <a:avLst/>
          </a:prstGeom>
        </p:spPr>
      </p:pic>
    </p:spTree>
    <p:extLst>
      <p:ext uri="{BB962C8B-B14F-4D97-AF65-F5344CB8AC3E}">
        <p14:creationId xmlns:p14="http://schemas.microsoft.com/office/powerpoint/2010/main" val="99291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036B3C78-8FF4-4A41-8ACC-96DC8EAE8E9C}"/>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a:solidFill>
                  <a:schemeClr val="tx1"/>
                </a:solidFill>
                <a:latin typeface="+mj-lt"/>
                <a:ea typeface="+mj-ea"/>
                <a:cs typeface="+mj-cs"/>
              </a:rPr>
              <a:t>Peacemaker Toolkit</a:t>
            </a:r>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AEA1F2D0-2780-410C-85C7-49727B2BB9F1}"/>
              </a:ext>
            </a:extLst>
          </p:cNvPr>
          <p:cNvSpPr>
            <a:spLocks noGrp="1"/>
          </p:cNvSpPr>
          <p:nvPr>
            <p:ph type="body" sz="quarter" idx="13"/>
          </p:nvPr>
        </p:nvSpPr>
        <p:spPr>
          <a:xfrm>
            <a:off x="838200" y="1825625"/>
            <a:ext cx="5393361" cy="4351338"/>
          </a:xfrm>
        </p:spPr>
        <p:txBody>
          <a:bodyPr vert="horz" lIns="91440" tIns="45720" rIns="91440" bIns="45720" rtlCol="0">
            <a:normAutofit/>
          </a:bodyPr>
          <a:lstStyle/>
          <a:p>
            <a:r>
              <a:rPr lang="en-US" dirty="0"/>
              <a:t>Along our journey you will be building your Peacemaker toolkit.  Little tips and tricks learned along the way.  Feel free to add anything that YOU feel is important.</a:t>
            </a:r>
          </a:p>
          <a:p>
            <a:endParaRPr lang="en-US" dirty="0"/>
          </a:p>
          <a:p>
            <a:r>
              <a:rPr lang="en-US" dirty="0"/>
              <a:t>As we go along, we will tell you to add that to your Peacemaker kit. </a:t>
            </a:r>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6E306D-9E83-4F95-8FF3-0674DEAC4CE5}"/>
              </a:ext>
            </a:extLst>
          </p:cNvPr>
          <p:cNvPicPr>
            <a:picLocks noChangeAspect="1"/>
          </p:cNvPicPr>
          <p:nvPr/>
        </p:nvPicPr>
        <p:blipFill>
          <a:blip r:embed="rId2"/>
          <a:stretch>
            <a:fillRect/>
          </a:stretch>
        </p:blipFill>
        <p:spPr>
          <a:xfrm>
            <a:off x="11427" y="-2"/>
            <a:ext cx="248798" cy="725978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0015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DB502B-114E-4F73-8978-4C441BB9EE8A}"/>
              </a:ext>
            </a:extLst>
          </p:cNvPr>
          <p:cNvSpPr>
            <a:spLocks noGrp="1"/>
          </p:cNvSpPr>
          <p:nvPr>
            <p:ph type="title"/>
          </p:nvPr>
        </p:nvSpPr>
        <p:spPr>
          <a:xfrm>
            <a:off x="838200" y="365126"/>
            <a:ext cx="4150489" cy="491402"/>
          </a:xfrm>
          <a:solidFill>
            <a:schemeClr val="accent1"/>
          </a:solidFill>
        </p:spPr>
        <p:txBody>
          <a:bodyPr>
            <a:normAutofit fontScale="90000"/>
          </a:bodyPr>
          <a:lstStyle/>
          <a:p>
            <a:pPr algn="ctr"/>
            <a:r>
              <a:rPr lang="en-US" b="1" dirty="0"/>
              <a:t>First Impressions</a:t>
            </a:r>
          </a:p>
        </p:txBody>
      </p:sp>
      <p:sp>
        <p:nvSpPr>
          <p:cNvPr id="4" name="Text Placeholder 3">
            <a:extLst>
              <a:ext uri="{FF2B5EF4-FFF2-40B4-BE49-F238E27FC236}">
                <a16:creationId xmlns:a16="http://schemas.microsoft.com/office/drawing/2014/main" id="{484D3428-E270-417D-A5E1-76971E0B56A5}"/>
              </a:ext>
            </a:extLst>
          </p:cNvPr>
          <p:cNvSpPr>
            <a:spLocks noGrp="1"/>
          </p:cNvSpPr>
          <p:nvPr>
            <p:ph type="body" sz="quarter" idx="13"/>
          </p:nvPr>
        </p:nvSpPr>
        <p:spPr>
          <a:xfrm>
            <a:off x="449288" y="1011144"/>
            <a:ext cx="6101983" cy="4984542"/>
          </a:xfrm>
        </p:spPr>
        <p:txBody>
          <a:bodyPr>
            <a:normAutofit lnSpcReduction="10000"/>
          </a:bodyPr>
          <a:lstStyle/>
          <a:p>
            <a:r>
              <a:rPr lang="en-US" dirty="0"/>
              <a:t>Research studies show that a person starts to form impressions of a person after seeing their face for less than one-tenth of a second. In that time, we decide whether or not the person is attractive, trustworthy, competent, shy or dominant.  Most impressions happen in 7 seconds.</a:t>
            </a:r>
          </a:p>
          <a:p>
            <a:endParaRPr lang="en-US" dirty="0"/>
          </a:p>
          <a:p>
            <a:r>
              <a:rPr lang="en-US" dirty="0"/>
              <a:t>How you present yourself can make the difference in how people will react to or accepting you.  First impressions are frequently wrong.</a:t>
            </a:r>
          </a:p>
        </p:txBody>
      </p:sp>
      <p:sp>
        <p:nvSpPr>
          <p:cNvPr id="2" name="TextBox 1">
            <a:extLst>
              <a:ext uri="{FF2B5EF4-FFF2-40B4-BE49-F238E27FC236}">
                <a16:creationId xmlns:a16="http://schemas.microsoft.com/office/drawing/2014/main" id="{D37B61D0-9B22-4842-9FAE-B42F82F11269}"/>
              </a:ext>
            </a:extLst>
          </p:cNvPr>
          <p:cNvSpPr txBox="1"/>
          <p:nvPr/>
        </p:nvSpPr>
        <p:spPr>
          <a:xfrm rot="914240">
            <a:off x="7017548" y="688748"/>
            <a:ext cx="2037483" cy="1569660"/>
          </a:xfrm>
          <a:prstGeom prst="rect">
            <a:avLst/>
          </a:prstGeom>
          <a:solidFill>
            <a:srgbClr val="92D050"/>
          </a:solidFill>
          <a:ln w="177800">
            <a:solidFill>
              <a:srgbClr val="7030A0"/>
            </a:solidFill>
          </a:ln>
        </p:spPr>
        <p:txBody>
          <a:bodyPr wrap="square" rtlCol="0">
            <a:spAutoFit/>
          </a:bodyPr>
          <a:lstStyle/>
          <a:p>
            <a:pPr algn="ctr"/>
            <a:r>
              <a:rPr lang="en-US" sz="2400" b="1" dirty="0"/>
              <a:t>55% of 1</a:t>
            </a:r>
            <a:r>
              <a:rPr lang="en-US" sz="2400" b="1" baseline="30000" dirty="0"/>
              <a:t>st</a:t>
            </a:r>
            <a:r>
              <a:rPr lang="en-US" sz="2400" b="1" dirty="0"/>
              <a:t> expressions are based on appearance.</a:t>
            </a:r>
          </a:p>
        </p:txBody>
      </p:sp>
      <p:sp>
        <p:nvSpPr>
          <p:cNvPr id="5" name="TextBox 4">
            <a:extLst>
              <a:ext uri="{FF2B5EF4-FFF2-40B4-BE49-F238E27FC236}">
                <a16:creationId xmlns:a16="http://schemas.microsoft.com/office/drawing/2014/main" id="{53BB6199-A2E8-4EBA-8C07-47E9D8EDE03A}"/>
              </a:ext>
            </a:extLst>
          </p:cNvPr>
          <p:cNvSpPr txBox="1"/>
          <p:nvPr/>
        </p:nvSpPr>
        <p:spPr>
          <a:xfrm rot="20753747">
            <a:off x="9390959" y="2502798"/>
            <a:ext cx="2193564" cy="1569660"/>
          </a:xfrm>
          <a:prstGeom prst="rect">
            <a:avLst/>
          </a:prstGeom>
          <a:solidFill>
            <a:srgbClr val="92D050"/>
          </a:solidFill>
          <a:ln w="177800">
            <a:solidFill>
              <a:srgbClr val="7030A0"/>
            </a:solidFill>
          </a:ln>
        </p:spPr>
        <p:txBody>
          <a:bodyPr wrap="square" rtlCol="0">
            <a:spAutoFit/>
          </a:bodyPr>
          <a:lstStyle/>
          <a:p>
            <a:pPr algn="ctr"/>
            <a:r>
              <a:rPr lang="en-US" sz="2400" b="1" dirty="0"/>
              <a:t>40% of 1</a:t>
            </a:r>
            <a:r>
              <a:rPr lang="en-US" sz="2400" b="1" baseline="30000" dirty="0"/>
              <a:t>st</a:t>
            </a:r>
            <a:r>
              <a:rPr lang="en-US" sz="2400" b="1" dirty="0"/>
              <a:t> expressions are based on voice &amp; speech.</a:t>
            </a:r>
          </a:p>
        </p:txBody>
      </p:sp>
      <p:sp>
        <p:nvSpPr>
          <p:cNvPr id="6" name="TextBox 5">
            <a:extLst>
              <a:ext uri="{FF2B5EF4-FFF2-40B4-BE49-F238E27FC236}">
                <a16:creationId xmlns:a16="http://schemas.microsoft.com/office/drawing/2014/main" id="{B1A2515A-380F-4245-843D-F3022ABC3EA7}"/>
              </a:ext>
            </a:extLst>
          </p:cNvPr>
          <p:cNvSpPr txBox="1"/>
          <p:nvPr/>
        </p:nvSpPr>
        <p:spPr>
          <a:xfrm>
            <a:off x="7017549" y="4185873"/>
            <a:ext cx="2037483" cy="1569660"/>
          </a:xfrm>
          <a:prstGeom prst="rect">
            <a:avLst/>
          </a:prstGeom>
          <a:solidFill>
            <a:srgbClr val="92D050"/>
          </a:solidFill>
          <a:ln w="177800">
            <a:solidFill>
              <a:srgbClr val="7030A0"/>
            </a:solidFill>
          </a:ln>
        </p:spPr>
        <p:txBody>
          <a:bodyPr wrap="square" rtlCol="0">
            <a:spAutoFit/>
          </a:bodyPr>
          <a:lstStyle/>
          <a:p>
            <a:pPr algn="ctr"/>
            <a:r>
              <a:rPr lang="en-US" sz="2400" b="1" dirty="0"/>
              <a:t>5% of 1</a:t>
            </a:r>
            <a:r>
              <a:rPr lang="en-US" sz="2400" b="1" baseline="30000" dirty="0"/>
              <a:t>st</a:t>
            </a:r>
            <a:r>
              <a:rPr lang="en-US" sz="2400" b="1" dirty="0"/>
              <a:t> expressions are based on what is said.</a:t>
            </a:r>
          </a:p>
        </p:txBody>
      </p:sp>
      <p:pic>
        <p:nvPicPr>
          <p:cNvPr id="7" name="Picture 6">
            <a:extLst>
              <a:ext uri="{FF2B5EF4-FFF2-40B4-BE49-F238E27FC236}">
                <a16:creationId xmlns:a16="http://schemas.microsoft.com/office/drawing/2014/main" id="{8CFB37D8-5E74-4E87-A9B6-472C2001933A}"/>
              </a:ext>
            </a:extLst>
          </p:cNvPr>
          <p:cNvPicPr>
            <a:picLocks noChangeAspect="1"/>
          </p:cNvPicPr>
          <p:nvPr/>
        </p:nvPicPr>
        <p:blipFill>
          <a:blip r:embed="rId3"/>
          <a:stretch>
            <a:fillRect/>
          </a:stretch>
        </p:blipFill>
        <p:spPr>
          <a:xfrm>
            <a:off x="-33080" y="-2"/>
            <a:ext cx="353240" cy="685799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13612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elay 9">
            <a:extLst>
              <a:ext uri="{FF2B5EF4-FFF2-40B4-BE49-F238E27FC236}">
                <a16:creationId xmlns:a16="http://schemas.microsoft.com/office/drawing/2014/main" id="{1F883155-CD40-4E60-BC0F-68CD36956A21}"/>
              </a:ext>
            </a:extLst>
          </p:cNvPr>
          <p:cNvSpPr/>
          <p:nvPr/>
        </p:nvSpPr>
        <p:spPr>
          <a:xfrm rot="10800000">
            <a:off x="5569527" y="-540328"/>
            <a:ext cx="6607442" cy="7422909"/>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00F93BD4-D52E-4C2C-8E88-1FCF219D3FC7}"/>
              </a:ext>
            </a:extLst>
          </p:cNvPr>
          <p:cNvSpPr>
            <a:spLocks noGrp="1"/>
          </p:cNvSpPr>
          <p:nvPr>
            <p:ph type="title"/>
          </p:nvPr>
        </p:nvSpPr>
        <p:spPr>
          <a:xfrm>
            <a:off x="6356972" y="91696"/>
            <a:ext cx="5650837" cy="1735096"/>
          </a:xfrm>
        </p:spPr>
        <p:txBody>
          <a:bodyPr vert="horz" lIns="91440" tIns="45720" rIns="91440" bIns="45720" rtlCol="0" anchor="b">
            <a:normAutofit fontScale="90000"/>
          </a:bodyPr>
          <a:lstStyle/>
          <a:p>
            <a:pPr algn="ctr"/>
            <a:r>
              <a:rPr lang="en-US" sz="6000" kern="1200" dirty="0">
                <a:ln w="0"/>
                <a:solidFill>
                  <a:schemeClr val="bg1"/>
                </a:solidFill>
                <a:effectLst>
                  <a:outerShdw blurRad="38100" dist="25400" dir="5400000" algn="ctr" rotWithShape="0">
                    <a:srgbClr val="6E747A">
                      <a:alpha val="43000"/>
                    </a:srgbClr>
                  </a:outerShdw>
                </a:effectLst>
                <a:latin typeface="+mj-lt"/>
                <a:ea typeface="+mj-ea"/>
                <a:cs typeface="+mj-cs"/>
              </a:rPr>
              <a:t>The Power of First Impressions</a:t>
            </a:r>
          </a:p>
        </p:txBody>
      </p:sp>
      <p:sp>
        <p:nvSpPr>
          <p:cNvPr id="4" name="Text Placeholder 3">
            <a:extLst>
              <a:ext uri="{FF2B5EF4-FFF2-40B4-BE49-F238E27FC236}">
                <a16:creationId xmlns:a16="http://schemas.microsoft.com/office/drawing/2014/main" id="{BD6CD4D3-7004-425E-BBBC-F11774282055}"/>
              </a:ext>
            </a:extLst>
          </p:cNvPr>
          <p:cNvSpPr>
            <a:spLocks noGrp="1"/>
          </p:cNvSpPr>
          <p:nvPr>
            <p:ph type="body" sz="quarter" idx="13"/>
          </p:nvPr>
        </p:nvSpPr>
        <p:spPr>
          <a:xfrm>
            <a:off x="347636" y="4901383"/>
            <a:ext cx="3604209" cy="812601"/>
          </a:xfrm>
        </p:spPr>
        <p:txBody>
          <a:bodyPr vert="horz" lIns="91440" tIns="45720" rIns="91440" bIns="45720" rtlCol="0" anchor="t">
            <a:normAutofit/>
          </a:bodyPr>
          <a:lstStyle/>
          <a:p>
            <a:r>
              <a:rPr lang="en-US" sz="2400" kern="1200" dirty="0">
                <a:latin typeface="+mn-lt"/>
                <a:ea typeface="+mn-ea"/>
                <a:cs typeface="+mn-cs"/>
              </a:rPr>
              <a:t>First impressions affect how people are treated. </a:t>
            </a:r>
          </a:p>
        </p:txBody>
      </p:sp>
      <p:pic>
        <p:nvPicPr>
          <p:cNvPr id="9" name="Picture 8">
            <a:extLst>
              <a:ext uri="{FF2B5EF4-FFF2-40B4-BE49-F238E27FC236}">
                <a16:creationId xmlns:a16="http://schemas.microsoft.com/office/drawing/2014/main" id="{369DEBA9-3D4E-4C0F-BCCA-85290DC50CC1}"/>
              </a:ext>
            </a:extLst>
          </p:cNvPr>
          <p:cNvPicPr>
            <a:picLocks noChangeAspect="1"/>
          </p:cNvPicPr>
          <p:nvPr/>
        </p:nvPicPr>
        <p:blipFill>
          <a:blip r:embed="rId3"/>
          <a:stretch>
            <a:fillRect/>
          </a:stretch>
        </p:blipFill>
        <p:spPr>
          <a:xfrm>
            <a:off x="15031" y="0"/>
            <a:ext cx="317574" cy="6858000"/>
          </a:xfrm>
          <a:prstGeom prst="rect">
            <a:avLst/>
          </a:prstGeom>
        </p:spPr>
      </p:pic>
      <p:sp>
        <p:nvSpPr>
          <p:cNvPr id="5" name="Text Placeholder 3">
            <a:extLst>
              <a:ext uri="{FF2B5EF4-FFF2-40B4-BE49-F238E27FC236}">
                <a16:creationId xmlns:a16="http://schemas.microsoft.com/office/drawing/2014/main" id="{E0BC1DD2-2B63-457D-8B4D-EB9CE9E57EB2}"/>
              </a:ext>
            </a:extLst>
          </p:cNvPr>
          <p:cNvSpPr txBox="1">
            <a:spLocks/>
          </p:cNvSpPr>
          <p:nvPr/>
        </p:nvSpPr>
        <p:spPr>
          <a:xfrm>
            <a:off x="369808" y="1732016"/>
            <a:ext cx="5199719" cy="1105936"/>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Potential friendships are sometimes stopped in their tracks because of first impressions.</a:t>
            </a:r>
          </a:p>
          <a:p>
            <a:endParaRPr lang="en-US" dirty="0"/>
          </a:p>
        </p:txBody>
      </p:sp>
      <p:sp>
        <p:nvSpPr>
          <p:cNvPr id="6" name="Text Placeholder 3">
            <a:extLst>
              <a:ext uri="{FF2B5EF4-FFF2-40B4-BE49-F238E27FC236}">
                <a16:creationId xmlns:a16="http://schemas.microsoft.com/office/drawing/2014/main" id="{A9442CE0-6732-4D05-865F-44398D1732F9}"/>
              </a:ext>
            </a:extLst>
          </p:cNvPr>
          <p:cNvSpPr txBox="1">
            <a:spLocks/>
          </p:cNvSpPr>
          <p:nvPr/>
        </p:nvSpPr>
        <p:spPr>
          <a:xfrm>
            <a:off x="392400" y="429629"/>
            <a:ext cx="5442629" cy="1059230"/>
          </a:xfrm>
          <a:prstGeom prst="rect">
            <a:avLst/>
          </a:prstGeom>
          <a:solidFill>
            <a:srgbClr val="FFFFFF">
              <a:alpha val="90000"/>
            </a:srgb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 can’t tell how a person is on the inside from what you see on the outside.</a:t>
            </a:r>
          </a:p>
          <a:p>
            <a:endParaRPr lang="en-US" dirty="0"/>
          </a:p>
        </p:txBody>
      </p:sp>
      <p:sp>
        <p:nvSpPr>
          <p:cNvPr id="7" name="Text Placeholder 3">
            <a:extLst>
              <a:ext uri="{FF2B5EF4-FFF2-40B4-BE49-F238E27FC236}">
                <a16:creationId xmlns:a16="http://schemas.microsoft.com/office/drawing/2014/main" id="{AC701A09-AD2D-4829-8C22-DA946EF7B739}"/>
              </a:ext>
            </a:extLst>
          </p:cNvPr>
          <p:cNvSpPr txBox="1">
            <a:spLocks/>
          </p:cNvSpPr>
          <p:nvPr/>
        </p:nvSpPr>
        <p:spPr>
          <a:xfrm>
            <a:off x="392400" y="3429000"/>
            <a:ext cx="3759513" cy="896275"/>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First impressions can hurt you and the other person.</a:t>
            </a:r>
          </a:p>
        </p:txBody>
      </p:sp>
      <p:sp>
        <p:nvSpPr>
          <p:cNvPr id="8" name="Text Placeholder 3">
            <a:extLst>
              <a:ext uri="{FF2B5EF4-FFF2-40B4-BE49-F238E27FC236}">
                <a16:creationId xmlns:a16="http://schemas.microsoft.com/office/drawing/2014/main" id="{55A1E7DD-1465-4C2B-A5A2-029A56378EA3}"/>
              </a:ext>
            </a:extLst>
          </p:cNvPr>
          <p:cNvSpPr txBox="1">
            <a:spLocks/>
          </p:cNvSpPr>
          <p:nvPr/>
        </p:nvSpPr>
        <p:spPr>
          <a:xfrm>
            <a:off x="6239823" y="1975470"/>
            <a:ext cx="5516340" cy="438376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Our minds often make split-second decisions.  These instinctive spontaneous reactions often stem from our experiences, training and knowledge.   They also come from ingrained biases and prejudices.</a:t>
            </a:r>
          </a:p>
          <a:p>
            <a:pPr marL="0" indent="0" algn="ctr">
              <a:buNone/>
            </a:pPr>
            <a:endParaRPr lang="en-US" sz="2400" dirty="0">
              <a:solidFill>
                <a:schemeClr val="bg1"/>
              </a:solidFill>
            </a:endParaRPr>
          </a:p>
          <a:p>
            <a:pPr marL="0" indent="0" algn="ctr">
              <a:buNone/>
            </a:pPr>
            <a:r>
              <a:rPr lang="en-US" sz="2400" dirty="0">
                <a:solidFill>
                  <a:schemeClr val="bg1"/>
                </a:solidFill>
              </a:rPr>
              <a:t>A gut reaction can be very useful, especially in times of danger.  But when it comes to giving someone a chance, it’s best to go beyond your gut.</a:t>
            </a:r>
          </a:p>
          <a:p>
            <a:endParaRPr lang="en-US" sz="500" dirty="0"/>
          </a:p>
        </p:txBody>
      </p:sp>
    </p:spTree>
    <p:extLst>
      <p:ext uri="{BB962C8B-B14F-4D97-AF65-F5344CB8AC3E}">
        <p14:creationId xmlns:p14="http://schemas.microsoft.com/office/powerpoint/2010/main" val="239227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30FA7D9-5171-4E88-A2F2-CF46C215BD45}"/>
              </a:ext>
            </a:extLst>
          </p:cNvPr>
          <p:cNvSpPr>
            <a:spLocks noGrp="1"/>
          </p:cNvSpPr>
          <p:nvPr>
            <p:ph type="body" sz="quarter" idx="13"/>
          </p:nvPr>
        </p:nvSpPr>
        <p:spPr>
          <a:xfrm>
            <a:off x="838200" y="1461360"/>
            <a:ext cx="5536397" cy="3935281"/>
          </a:xfrm>
        </p:spPr>
        <p:txBody>
          <a:bodyPr vert="horz" lIns="91440" tIns="45720" rIns="91440" bIns="45720" rtlCol="0">
            <a:normAutofit/>
          </a:bodyPr>
          <a:lstStyle/>
          <a:p>
            <a:pPr marL="0"/>
            <a:r>
              <a:rPr lang="en-US" sz="2400"/>
              <a:t>What is a stereotype?</a:t>
            </a:r>
          </a:p>
          <a:p>
            <a:endParaRPr lang="en-US" sz="2400"/>
          </a:p>
          <a:p>
            <a:r>
              <a:rPr lang="en-US" sz="2400"/>
              <a:t>A </a:t>
            </a:r>
            <a:r>
              <a:rPr lang="en-US" sz="2400" b="1"/>
              <a:t>stereotype</a:t>
            </a:r>
            <a:r>
              <a:rPr lang="en-US" sz="2400"/>
              <a:t> is a mistaken idea or belief many people have about a thing or group that is based upon how they look on the outside, which may be untrue or only partly true.</a:t>
            </a:r>
          </a:p>
          <a:p>
            <a:endParaRPr lang="en-US" sz="2400"/>
          </a:p>
          <a:p>
            <a:r>
              <a:rPr lang="en-US" sz="2400"/>
              <a:t>Such as “Dumb Blonde.”  Does our hair color tell our personality? </a:t>
            </a: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213AACA-AAFB-4BEE-8492-483CA3CD3526}"/>
              </a:ext>
            </a:extLst>
          </p:cNvPr>
          <p:cNvSpPr>
            <a:spLocks noGrp="1"/>
          </p:cNvSpPr>
          <p:nvPr>
            <p:ph type="title"/>
          </p:nvPr>
        </p:nvSpPr>
        <p:spPr>
          <a:xfrm>
            <a:off x="7474281" y="1396686"/>
            <a:ext cx="3564184" cy="4064628"/>
          </a:xfrm>
        </p:spPr>
        <p:txBody>
          <a:bodyPr vert="horz" lIns="91440" tIns="45720" rIns="91440" bIns="45720" rtlCol="0" anchor="ctr">
            <a:normAutofit/>
          </a:bodyPr>
          <a:lstStyle/>
          <a:p>
            <a:r>
              <a:rPr lang="en-US" sz="5400" b="1" kern="1200" dirty="0">
                <a:solidFill>
                  <a:srgbClr val="FFFFFF"/>
                </a:solidFill>
                <a:latin typeface="+mj-lt"/>
                <a:ea typeface="+mj-ea"/>
                <a:cs typeface="+mj-cs"/>
              </a:rPr>
              <a:t>Stereotypes</a:t>
            </a:r>
          </a:p>
        </p:txBody>
      </p:sp>
      <p:pic>
        <p:nvPicPr>
          <p:cNvPr id="10" name="Picture 9">
            <a:extLst>
              <a:ext uri="{FF2B5EF4-FFF2-40B4-BE49-F238E27FC236}">
                <a16:creationId xmlns:a16="http://schemas.microsoft.com/office/drawing/2014/main" id="{AE9FB46D-8CB5-407F-8AA1-BDA32402C7D2}"/>
              </a:ext>
            </a:extLst>
          </p:cNvPr>
          <p:cNvPicPr>
            <a:picLocks noChangeAspect="1"/>
          </p:cNvPicPr>
          <p:nvPr/>
        </p:nvPicPr>
        <p:blipFill>
          <a:blip r:embed="rId3"/>
          <a:stretch>
            <a:fillRect/>
          </a:stretch>
        </p:blipFill>
        <p:spPr>
          <a:xfrm>
            <a:off x="15031" y="0"/>
            <a:ext cx="317574" cy="6858000"/>
          </a:xfrm>
          <a:prstGeom prst="rect">
            <a:avLst/>
          </a:prstGeom>
        </p:spPr>
      </p:pic>
    </p:spTree>
    <p:extLst>
      <p:ext uri="{BB962C8B-B14F-4D97-AF65-F5344CB8AC3E}">
        <p14:creationId xmlns:p14="http://schemas.microsoft.com/office/powerpoint/2010/main" val="188237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62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1033424"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812B214-2458-4D75-87D6-5A83A1F71EBF}"/>
              </a:ext>
            </a:extLst>
          </p:cNvPr>
          <p:cNvSpPr>
            <a:spLocks noGrp="1"/>
          </p:cNvSpPr>
          <p:nvPr>
            <p:ph type="body" sz="quarter" idx="13"/>
          </p:nvPr>
        </p:nvSpPr>
        <p:spPr>
          <a:xfrm>
            <a:off x="638196" y="2289320"/>
            <a:ext cx="6804885" cy="4318675"/>
          </a:xfrm>
        </p:spPr>
        <p:txBody>
          <a:bodyPr vert="horz" lIns="91440" tIns="45720" rIns="91440" bIns="45720" rtlCol="0">
            <a:normAutofit/>
          </a:bodyPr>
          <a:lstStyle/>
          <a:p>
            <a:r>
              <a:rPr lang="en-US" sz="2600" b="1" dirty="0"/>
              <a:t>Prejudice means</a:t>
            </a:r>
            <a:r>
              <a:rPr lang="en-US" sz="2600" dirty="0"/>
              <a:t> preconceived opinion that is not based on reason or actual experience.  </a:t>
            </a:r>
          </a:p>
          <a:p>
            <a:endParaRPr lang="en-US" sz="2600" dirty="0"/>
          </a:p>
          <a:p>
            <a:r>
              <a:rPr lang="en-US" sz="2600" dirty="0"/>
              <a:t> Someone may decide they </a:t>
            </a:r>
            <a:r>
              <a:rPr lang="en-US" sz="2600" b="1" dirty="0"/>
              <a:t>do</a:t>
            </a:r>
            <a:r>
              <a:rPr lang="en-US" sz="2600" dirty="0"/>
              <a:t> not like them because of their skin color ("racial </a:t>
            </a:r>
            <a:r>
              <a:rPr lang="en-US" sz="2600" b="1" dirty="0"/>
              <a:t>prejudice</a:t>
            </a:r>
            <a:r>
              <a:rPr lang="en-US" sz="2600" dirty="0"/>
              <a:t>"), religion (religious </a:t>
            </a:r>
            <a:r>
              <a:rPr lang="en-US" sz="2600" b="1" dirty="0"/>
              <a:t>prejudice</a:t>
            </a:r>
            <a:r>
              <a:rPr lang="en-US" sz="2600" dirty="0"/>
              <a:t>) or nationality. Such </a:t>
            </a:r>
            <a:r>
              <a:rPr lang="en-US" sz="2600" b="1" dirty="0"/>
              <a:t>prejudices can</a:t>
            </a:r>
            <a:r>
              <a:rPr lang="en-US" sz="2600" dirty="0"/>
              <a:t> lead to discrimination, hatred or even war.</a:t>
            </a:r>
          </a:p>
          <a:p>
            <a:endParaRPr lang="en-US" sz="2600" dirty="0"/>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9970"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5034"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D6454A5-AB45-4A89-859B-192CB59AE1C4}"/>
              </a:ext>
            </a:extLst>
          </p:cNvPr>
          <p:cNvSpPr txBox="1"/>
          <p:nvPr/>
        </p:nvSpPr>
        <p:spPr>
          <a:xfrm>
            <a:off x="7791855" y="1396686"/>
            <a:ext cx="3240506"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Prejudice</a:t>
            </a:r>
            <a:endParaRPr lang="en-US" sz="60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CFD9DCA0-C531-4F20-9DCB-0560AE7B5CED}"/>
              </a:ext>
            </a:extLst>
          </p:cNvPr>
          <p:cNvPicPr>
            <a:picLocks noChangeAspect="1"/>
          </p:cNvPicPr>
          <p:nvPr/>
        </p:nvPicPr>
        <p:blipFill>
          <a:blip r:embed="rId2"/>
          <a:stretch>
            <a:fillRect/>
          </a:stretch>
        </p:blipFill>
        <p:spPr>
          <a:xfrm>
            <a:off x="15031" y="0"/>
            <a:ext cx="317574" cy="6858000"/>
          </a:xfrm>
          <a:prstGeom prst="rect">
            <a:avLst/>
          </a:prstGeom>
        </p:spPr>
      </p:pic>
      <p:sp>
        <p:nvSpPr>
          <p:cNvPr id="9" name="TextBox 8">
            <a:extLst>
              <a:ext uri="{FF2B5EF4-FFF2-40B4-BE49-F238E27FC236}">
                <a16:creationId xmlns:a16="http://schemas.microsoft.com/office/drawing/2014/main" id="{91807A1F-8C47-4347-AF63-E614F7954D8B}"/>
              </a:ext>
            </a:extLst>
          </p:cNvPr>
          <p:cNvSpPr txBox="1"/>
          <p:nvPr/>
        </p:nvSpPr>
        <p:spPr>
          <a:xfrm>
            <a:off x="2443030" y="1407664"/>
            <a:ext cx="5611091" cy="492443"/>
          </a:xfrm>
          <a:prstGeom prst="rect">
            <a:avLst/>
          </a:prstGeom>
          <a:noFill/>
        </p:spPr>
        <p:txBody>
          <a:bodyPr wrap="square" rtlCol="0">
            <a:spAutoFit/>
          </a:bodyPr>
          <a:lstStyle/>
          <a:p>
            <a:r>
              <a:rPr lang="en-US" sz="2600" dirty="0"/>
              <a:t>What does prejudice mean?</a:t>
            </a:r>
          </a:p>
        </p:txBody>
      </p:sp>
    </p:spTree>
    <p:extLst>
      <p:ext uri="{BB962C8B-B14F-4D97-AF65-F5344CB8AC3E}">
        <p14:creationId xmlns:p14="http://schemas.microsoft.com/office/powerpoint/2010/main" val="335942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8767D3-994C-4E9B-BEEF-D7BDB50AC6E3}"/>
              </a:ext>
            </a:extLst>
          </p:cNvPr>
          <p:cNvSpPr>
            <a:spLocks noGrp="1"/>
          </p:cNvSpPr>
          <p:nvPr>
            <p:ph type="body" sz="quarter" idx="13"/>
          </p:nvPr>
        </p:nvSpPr>
        <p:spPr>
          <a:xfrm>
            <a:off x="6245748" y="454015"/>
            <a:ext cx="5641451" cy="565467"/>
          </a:xfrm>
        </p:spPr>
        <p:txBody>
          <a:bodyPr>
            <a:normAutofit/>
          </a:bodyPr>
          <a:lstStyle/>
          <a:p>
            <a:r>
              <a:rPr lang="en-US" dirty="0"/>
              <a:t>Girls like pink and boys like blue.</a:t>
            </a:r>
          </a:p>
        </p:txBody>
      </p:sp>
      <p:sp>
        <p:nvSpPr>
          <p:cNvPr id="5" name="Text Placeholder 3">
            <a:extLst>
              <a:ext uri="{FF2B5EF4-FFF2-40B4-BE49-F238E27FC236}">
                <a16:creationId xmlns:a16="http://schemas.microsoft.com/office/drawing/2014/main" id="{09B7FE38-30D4-4BD9-BB93-D3BCD16A4FF4}"/>
              </a:ext>
            </a:extLst>
          </p:cNvPr>
          <p:cNvSpPr txBox="1">
            <a:spLocks/>
          </p:cNvSpPr>
          <p:nvPr/>
        </p:nvSpPr>
        <p:spPr>
          <a:xfrm>
            <a:off x="454549" y="2996918"/>
            <a:ext cx="3133779"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Blondes are dumb</a:t>
            </a:r>
          </a:p>
        </p:txBody>
      </p:sp>
      <p:sp>
        <p:nvSpPr>
          <p:cNvPr id="6" name="Text Placeholder 3">
            <a:extLst>
              <a:ext uri="{FF2B5EF4-FFF2-40B4-BE49-F238E27FC236}">
                <a16:creationId xmlns:a16="http://schemas.microsoft.com/office/drawing/2014/main" id="{F3BD3039-6CA5-4EBD-807E-AD6294519E43}"/>
              </a:ext>
            </a:extLst>
          </p:cNvPr>
          <p:cNvSpPr txBox="1">
            <a:spLocks/>
          </p:cNvSpPr>
          <p:nvPr/>
        </p:nvSpPr>
        <p:spPr>
          <a:xfrm>
            <a:off x="6245748" y="1295083"/>
            <a:ext cx="5196779"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Boys play with trucks and robots.</a:t>
            </a:r>
          </a:p>
        </p:txBody>
      </p:sp>
      <p:sp>
        <p:nvSpPr>
          <p:cNvPr id="7" name="Text Placeholder 3">
            <a:extLst>
              <a:ext uri="{FF2B5EF4-FFF2-40B4-BE49-F238E27FC236}">
                <a16:creationId xmlns:a16="http://schemas.microsoft.com/office/drawing/2014/main" id="{3914D68C-9973-48DF-ACE6-C6CBBBA08FF9}"/>
              </a:ext>
            </a:extLst>
          </p:cNvPr>
          <p:cNvSpPr txBox="1">
            <a:spLocks/>
          </p:cNvSpPr>
          <p:nvPr/>
        </p:nvSpPr>
        <p:spPr>
          <a:xfrm>
            <a:off x="410332" y="2146000"/>
            <a:ext cx="6320323" cy="565468"/>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Arabs and Muslims are terrorists.</a:t>
            </a:r>
          </a:p>
        </p:txBody>
      </p:sp>
      <p:sp>
        <p:nvSpPr>
          <p:cNvPr id="8" name="Text Placeholder 3">
            <a:extLst>
              <a:ext uri="{FF2B5EF4-FFF2-40B4-BE49-F238E27FC236}">
                <a16:creationId xmlns:a16="http://schemas.microsoft.com/office/drawing/2014/main" id="{9DF9AB72-A8D4-4B9B-8189-FF515E20816A}"/>
              </a:ext>
            </a:extLst>
          </p:cNvPr>
          <p:cNvSpPr txBox="1">
            <a:spLocks/>
          </p:cNvSpPr>
          <p:nvPr/>
        </p:nvSpPr>
        <p:spPr>
          <a:xfrm>
            <a:off x="410332" y="5690490"/>
            <a:ext cx="939868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Librarians are old women who wear glasses and a hair bun.</a:t>
            </a:r>
          </a:p>
        </p:txBody>
      </p:sp>
      <p:sp>
        <p:nvSpPr>
          <p:cNvPr id="9" name="Text Placeholder 3">
            <a:extLst>
              <a:ext uri="{FF2B5EF4-FFF2-40B4-BE49-F238E27FC236}">
                <a16:creationId xmlns:a16="http://schemas.microsoft.com/office/drawing/2014/main" id="{FF76D6B4-ADD1-41ED-B821-0971927289AC}"/>
              </a:ext>
            </a:extLst>
          </p:cNvPr>
          <p:cNvSpPr txBox="1">
            <a:spLocks/>
          </p:cNvSpPr>
          <p:nvPr/>
        </p:nvSpPr>
        <p:spPr>
          <a:xfrm>
            <a:off x="411659" y="1297442"/>
            <a:ext cx="440839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Only boys can play sports.</a:t>
            </a:r>
          </a:p>
        </p:txBody>
      </p:sp>
      <p:sp>
        <p:nvSpPr>
          <p:cNvPr id="10" name="Text Placeholder 3">
            <a:extLst>
              <a:ext uri="{FF2B5EF4-FFF2-40B4-BE49-F238E27FC236}">
                <a16:creationId xmlns:a16="http://schemas.microsoft.com/office/drawing/2014/main" id="{E552F996-ACD8-4E39-BF5A-68E5AF4F9927}"/>
              </a:ext>
            </a:extLst>
          </p:cNvPr>
          <p:cNvSpPr txBox="1">
            <a:spLocks/>
          </p:cNvSpPr>
          <p:nvPr/>
        </p:nvSpPr>
        <p:spPr>
          <a:xfrm>
            <a:off x="454549" y="470297"/>
            <a:ext cx="440839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Girls can’t do math.</a:t>
            </a:r>
          </a:p>
        </p:txBody>
      </p:sp>
      <p:sp>
        <p:nvSpPr>
          <p:cNvPr id="11" name="Text Placeholder 3">
            <a:extLst>
              <a:ext uri="{FF2B5EF4-FFF2-40B4-BE49-F238E27FC236}">
                <a16:creationId xmlns:a16="http://schemas.microsoft.com/office/drawing/2014/main" id="{BE06C9A9-061B-4F8C-B3B5-BE369CF2295D}"/>
              </a:ext>
            </a:extLst>
          </p:cNvPr>
          <p:cNvSpPr txBox="1">
            <a:spLocks/>
          </p:cNvSpPr>
          <p:nvPr/>
        </p:nvSpPr>
        <p:spPr>
          <a:xfrm>
            <a:off x="6245748" y="2096288"/>
            <a:ext cx="440839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Video games are for boys.</a:t>
            </a:r>
          </a:p>
        </p:txBody>
      </p:sp>
      <p:sp>
        <p:nvSpPr>
          <p:cNvPr id="12" name="Text Placeholder 3">
            <a:extLst>
              <a:ext uri="{FF2B5EF4-FFF2-40B4-BE49-F238E27FC236}">
                <a16:creationId xmlns:a16="http://schemas.microsoft.com/office/drawing/2014/main" id="{0CA03A30-182A-421E-B7D3-2E6DAFA17F6C}"/>
              </a:ext>
            </a:extLst>
          </p:cNvPr>
          <p:cNvSpPr txBox="1">
            <a:spLocks/>
          </p:cNvSpPr>
          <p:nvPr/>
        </p:nvSpPr>
        <p:spPr>
          <a:xfrm>
            <a:off x="6245747" y="3001688"/>
            <a:ext cx="5364361" cy="603092"/>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Blacks are not as smart as whites.</a:t>
            </a:r>
          </a:p>
        </p:txBody>
      </p:sp>
      <p:sp>
        <p:nvSpPr>
          <p:cNvPr id="13" name="Text Placeholder 3">
            <a:extLst>
              <a:ext uri="{FF2B5EF4-FFF2-40B4-BE49-F238E27FC236}">
                <a16:creationId xmlns:a16="http://schemas.microsoft.com/office/drawing/2014/main" id="{F4B107BE-8064-4E94-A956-74E2A19A6832}"/>
              </a:ext>
            </a:extLst>
          </p:cNvPr>
          <p:cNvSpPr txBox="1">
            <a:spLocks/>
          </p:cNvSpPr>
          <p:nvPr/>
        </p:nvSpPr>
        <p:spPr>
          <a:xfrm>
            <a:off x="411659" y="4769162"/>
            <a:ext cx="440839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Women should be skinny.</a:t>
            </a:r>
          </a:p>
        </p:txBody>
      </p:sp>
      <p:sp>
        <p:nvSpPr>
          <p:cNvPr id="14" name="Text Placeholder 3">
            <a:extLst>
              <a:ext uri="{FF2B5EF4-FFF2-40B4-BE49-F238E27FC236}">
                <a16:creationId xmlns:a16="http://schemas.microsoft.com/office/drawing/2014/main" id="{3C39C0D9-A164-4626-8B04-845DB3877EF8}"/>
              </a:ext>
            </a:extLst>
          </p:cNvPr>
          <p:cNvSpPr txBox="1">
            <a:spLocks/>
          </p:cNvSpPr>
          <p:nvPr/>
        </p:nvSpPr>
        <p:spPr>
          <a:xfrm>
            <a:off x="454549" y="3918245"/>
            <a:ext cx="440839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Mexicans are illegals.</a:t>
            </a:r>
          </a:p>
        </p:txBody>
      </p:sp>
      <p:sp>
        <p:nvSpPr>
          <p:cNvPr id="15" name="Text Placeholder 3">
            <a:extLst>
              <a:ext uri="{FF2B5EF4-FFF2-40B4-BE49-F238E27FC236}">
                <a16:creationId xmlns:a16="http://schemas.microsoft.com/office/drawing/2014/main" id="{074284A1-E952-4F79-BD8B-C7676B08CC61}"/>
              </a:ext>
            </a:extLst>
          </p:cNvPr>
          <p:cNvSpPr txBox="1">
            <a:spLocks/>
          </p:cNvSpPr>
          <p:nvPr/>
        </p:nvSpPr>
        <p:spPr>
          <a:xfrm>
            <a:off x="6245748" y="3934281"/>
            <a:ext cx="4408396"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Cops like donuts.</a:t>
            </a:r>
          </a:p>
        </p:txBody>
      </p:sp>
      <p:sp>
        <p:nvSpPr>
          <p:cNvPr id="16" name="Text Placeholder 3">
            <a:extLst>
              <a:ext uri="{FF2B5EF4-FFF2-40B4-BE49-F238E27FC236}">
                <a16:creationId xmlns:a16="http://schemas.microsoft.com/office/drawing/2014/main" id="{39648690-486F-4673-93E6-ABFFCC192B96}"/>
              </a:ext>
            </a:extLst>
          </p:cNvPr>
          <p:cNvSpPr txBox="1">
            <a:spLocks/>
          </p:cNvSpPr>
          <p:nvPr/>
        </p:nvSpPr>
        <p:spPr>
          <a:xfrm>
            <a:off x="6245747" y="4839572"/>
            <a:ext cx="4851743" cy="565467"/>
          </a:xfrm>
          <a:prstGeom prst="rect">
            <a:avLst/>
          </a:prstGeom>
          <a:solidFill>
            <a:srgbClr val="FFFFFF">
              <a:alpha val="9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Men who wear pink are gay.</a:t>
            </a:r>
          </a:p>
        </p:txBody>
      </p:sp>
      <p:pic>
        <p:nvPicPr>
          <p:cNvPr id="17" name="Picture 16">
            <a:extLst>
              <a:ext uri="{FF2B5EF4-FFF2-40B4-BE49-F238E27FC236}">
                <a16:creationId xmlns:a16="http://schemas.microsoft.com/office/drawing/2014/main" id="{759DF511-360E-46DE-9B27-4FC68B96DFBF}"/>
              </a:ext>
            </a:extLst>
          </p:cNvPr>
          <p:cNvPicPr>
            <a:picLocks noChangeAspect="1"/>
          </p:cNvPicPr>
          <p:nvPr/>
        </p:nvPicPr>
        <p:blipFill>
          <a:blip r:embed="rId3"/>
          <a:stretch>
            <a:fillRect/>
          </a:stretch>
        </p:blipFill>
        <p:spPr>
          <a:xfrm>
            <a:off x="1" y="0"/>
            <a:ext cx="304800" cy="68580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64040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5"/>
            <a:ext cx="10515600" cy="1325563"/>
          </a:xfrm>
        </p:spPr>
        <p:txBody>
          <a:bodyPr>
            <a:normAutofit/>
          </a:bodyPr>
          <a:lstStyle/>
          <a:p>
            <a:r>
              <a:rPr lang="en-US" dirty="0">
                <a:solidFill>
                  <a:srgbClr val="EA118D"/>
                </a:solidFill>
                <a:latin typeface="Trefoil Sans" panose="00000500000000000000" pitchFamily="50" charset="0"/>
              </a:rPr>
              <a:t>How will this Virtual Troop Meeting Work?</a:t>
            </a:r>
          </a:p>
        </p:txBody>
      </p:sp>
      <p:sp>
        <p:nvSpPr>
          <p:cNvPr id="5" name="Text Placeholder 4"/>
          <p:cNvSpPr>
            <a:spLocks noGrp="1"/>
          </p:cNvSpPr>
          <p:nvPr>
            <p:ph type="body" sz="quarter" idx="13"/>
          </p:nvPr>
        </p:nvSpPr>
        <p:spPr>
          <a:xfrm>
            <a:off x="838200" y="1337395"/>
            <a:ext cx="10985814" cy="4790535"/>
          </a:xfrm>
        </p:spPr>
        <p:txBody>
          <a:bodyPr>
            <a:noAutofit/>
          </a:bodyPr>
          <a:lstStyle/>
          <a:p>
            <a:endParaRPr lang="en-US" sz="2000" dirty="0"/>
          </a:p>
          <a:p>
            <a:endParaRPr lang="en-US" sz="2000" dirty="0"/>
          </a:p>
          <a:p>
            <a:r>
              <a:rPr lang="en-US" sz="2000" dirty="0">
                <a:latin typeface="Trefoil Sans" panose="00000500000000000000"/>
              </a:rPr>
              <a:t>On bottom of your screen, there is a control panel.  You should see a microphone, a video camera and a chat bubble.</a:t>
            </a:r>
          </a:p>
          <a:p>
            <a:r>
              <a:rPr lang="en-US" sz="2000" dirty="0">
                <a:latin typeface="Trefoil Sans" panose="00000500000000000000"/>
              </a:rPr>
              <a:t>When asked to speak, click on your microphone so it is green.  Then everyone will be able to hear you.</a:t>
            </a:r>
          </a:p>
          <a:p>
            <a:r>
              <a:rPr lang="en-US" sz="2000" dirty="0">
                <a:latin typeface="Trefoil Sans" panose="00000500000000000000"/>
              </a:rPr>
              <a:t>If you have a webcam, clicking on it will let everyone else in the meeting see you too.</a:t>
            </a:r>
          </a:p>
          <a:p>
            <a:r>
              <a:rPr lang="en-US" sz="2000" dirty="0">
                <a:latin typeface="Trefoil Sans" panose="00000500000000000000"/>
              </a:rPr>
              <a:t> The Chat Log looks like a cartoon thought bubble.  You can type questions or comments into the chat log and everyone will be able to see what you write!</a:t>
            </a:r>
          </a:p>
          <a:p>
            <a:pPr lvl="5"/>
            <a:endParaRPr lang="en-US" sz="1000" dirty="0"/>
          </a:p>
          <a:p>
            <a:pPr lvl="5"/>
            <a:r>
              <a:rPr lang="en-US" sz="2000" dirty="0">
                <a:latin typeface="Trefoil Sans" panose="00000500000000000000"/>
              </a:rPr>
              <a:t>At the top of your screen is “View Options.”  We will be using the “Annotate” option throughout this journey.  Please only use this feature when asked.</a:t>
            </a:r>
          </a:p>
          <a:p>
            <a:pPr lvl="5"/>
            <a:r>
              <a:rPr lang="en-US" sz="2000" dirty="0">
                <a:latin typeface="Trefoil Sans" panose="00000500000000000000"/>
              </a:rPr>
              <a:t>There may be a pen icon at the bottom of your screen for the annotation tools.</a:t>
            </a:r>
          </a:p>
          <a:p>
            <a:endParaRPr lang="en-US" sz="2000" dirty="0"/>
          </a:p>
          <a:p>
            <a:pPr marL="0" indent="0">
              <a:buNone/>
            </a:pPr>
            <a:endParaRPr lang="en-US" sz="2000" dirty="0"/>
          </a:p>
        </p:txBody>
      </p:sp>
      <p:pic>
        <p:nvPicPr>
          <p:cNvPr id="6" name="Picture 5"/>
          <p:cNvPicPr>
            <a:picLocks noChangeAspect="1"/>
          </p:cNvPicPr>
          <p:nvPr/>
        </p:nvPicPr>
        <p:blipFill>
          <a:blip r:embed="rId3"/>
          <a:stretch>
            <a:fillRect/>
          </a:stretch>
        </p:blipFill>
        <p:spPr>
          <a:xfrm>
            <a:off x="-14514" y="-116113"/>
            <a:ext cx="382500" cy="7097484"/>
          </a:xfrm>
          <a:prstGeom prst="rect">
            <a:avLst/>
          </a:prstGeom>
        </p:spPr>
      </p:pic>
      <p:pic>
        <p:nvPicPr>
          <p:cNvPr id="3" name="Picture 2">
            <a:extLst>
              <a:ext uri="{FF2B5EF4-FFF2-40B4-BE49-F238E27FC236}">
                <a16:creationId xmlns:a16="http://schemas.microsoft.com/office/drawing/2014/main" id="{759F9DBA-EAE0-4580-B7F7-2778DF0D4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079650"/>
            <a:ext cx="11620500" cy="906175"/>
          </a:xfrm>
          <a:prstGeom prst="rect">
            <a:avLst/>
          </a:prstGeom>
        </p:spPr>
      </p:pic>
      <p:pic>
        <p:nvPicPr>
          <p:cNvPr id="8" name="Picture 7" descr="A close up of a sign&#10;&#10;Description automatically generated">
            <a:extLst>
              <a:ext uri="{FF2B5EF4-FFF2-40B4-BE49-F238E27FC236}">
                <a16:creationId xmlns:a16="http://schemas.microsoft.com/office/drawing/2014/main" id="{EAEBAE3B-15A2-43E9-8FE3-4A0BE8606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440335"/>
            <a:ext cx="2082907" cy="1828894"/>
          </a:xfrm>
          <a:prstGeom prst="rect">
            <a:avLst/>
          </a:prstGeom>
        </p:spPr>
      </p:pic>
    </p:spTree>
    <p:extLst>
      <p:ext uri="{BB962C8B-B14F-4D97-AF65-F5344CB8AC3E}">
        <p14:creationId xmlns:p14="http://schemas.microsoft.com/office/powerpoint/2010/main" val="307099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B41BDF02-BA89-42D0-B5A3-2F02CDDC0E64}"/>
              </a:ext>
            </a:extLst>
          </p:cNvPr>
          <p:cNvSpPr>
            <a:spLocks noGrp="1"/>
          </p:cNvSpPr>
          <p:nvPr>
            <p:ph type="title"/>
          </p:nvPr>
        </p:nvSpPr>
        <p:spPr>
          <a:xfrm>
            <a:off x="1143000" y="365125"/>
            <a:ext cx="5393361" cy="1325563"/>
          </a:xfrm>
        </p:spPr>
        <p:txBody>
          <a:bodyPr vert="horz" lIns="91440" tIns="45720" rIns="91440" bIns="45720" rtlCol="0" anchor="ctr">
            <a:normAutofit/>
          </a:bodyPr>
          <a:lstStyle/>
          <a:p>
            <a:r>
              <a:rPr lang="en-US" kern="1200" dirty="0">
                <a:solidFill>
                  <a:schemeClr val="tx1"/>
                </a:solidFill>
                <a:latin typeface="+mj-lt"/>
                <a:ea typeface="+mj-ea"/>
                <a:cs typeface="+mj-cs"/>
              </a:rPr>
              <a:t>The Power of Belonging</a:t>
            </a:r>
          </a:p>
        </p:txBody>
      </p:sp>
      <p:sp>
        <p:nvSpPr>
          <p:cNvPr id="42" name="Freeform: Shape 4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34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2EB9B492-C6FD-47EB-8E83-3913FDF48D74}"/>
              </a:ext>
            </a:extLst>
          </p:cNvPr>
          <p:cNvSpPr>
            <a:spLocks noGrp="1"/>
          </p:cNvSpPr>
          <p:nvPr>
            <p:ph type="body" sz="quarter" idx="13"/>
          </p:nvPr>
        </p:nvSpPr>
        <p:spPr>
          <a:xfrm>
            <a:off x="1143000" y="1825625"/>
            <a:ext cx="5393361" cy="4351338"/>
          </a:xfrm>
        </p:spPr>
        <p:txBody>
          <a:bodyPr vert="horz" lIns="91440" tIns="45720" rIns="91440" bIns="45720" rtlCol="0">
            <a:normAutofit/>
          </a:bodyPr>
          <a:lstStyle/>
          <a:p>
            <a:r>
              <a:rPr lang="en-US" sz="1800"/>
              <a:t>Can you share a time when you wanted to belong to a group?</a:t>
            </a:r>
          </a:p>
          <a:p>
            <a:endParaRPr lang="en-US" sz="1800"/>
          </a:p>
          <a:p>
            <a:r>
              <a:rPr lang="en-US" sz="1800"/>
              <a:t>Have you ever traded off any values to belong to a group? If so, which ones?</a:t>
            </a:r>
          </a:p>
          <a:p>
            <a:endParaRPr lang="en-US" sz="1800"/>
          </a:p>
          <a:p>
            <a:r>
              <a:rPr lang="en-US" sz="1800"/>
              <a:t>What do you think contributes to giving in to pressure to belong?</a:t>
            </a:r>
          </a:p>
          <a:p>
            <a:endParaRPr lang="en-US" sz="1800"/>
          </a:p>
          <a:p>
            <a:r>
              <a:rPr lang="en-US" sz="1800"/>
              <a:t>What does being self-confident mean to you?</a:t>
            </a:r>
          </a:p>
          <a:p>
            <a:endParaRPr lang="en-US" sz="1800"/>
          </a:p>
          <a:p>
            <a:r>
              <a:rPr lang="en-US" sz="1800"/>
              <a:t>What common values do we share as a BFF group?</a:t>
            </a:r>
          </a:p>
          <a:p>
            <a:endParaRPr lang="en-US" sz="1800" dirty="0"/>
          </a:p>
        </p:txBody>
      </p:sp>
      <p:sp>
        <p:nvSpPr>
          <p:cNvPr id="44" name="Oval 4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29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Family">
            <a:extLst>
              <a:ext uri="{FF2B5EF4-FFF2-40B4-BE49-F238E27FC236}">
                <a16:creationId xmlns:a16="http://schemas.microsoft.com/office/drawing/2014/main" id="{3AC652E3-FC68-4689-A7D4-D942E237D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19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6" name="Freeform: Shape 4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4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435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7613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43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564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0D1DE108-85CF-42A1-94DA-E8BF801607C0}"/>
              </a:ext>
            </a:extLst>
          </p:cNvPr>
          <p:cNvPicPr>
            <a:picLocks noChangeAspect="1"/>
          </p:cNvPicPr>
          <p:nvPr/>
        </p:nvPicPr>
        <p:blipFill>
          <a:blip r:embed="rId5"/>
          <a:stretch>
            <a:fillRect/>
          </a:stretch>
        </p:blipFill>
        <p:spPr>
          <a:xfrm>
            <a:off x="1" y="0"/>
            <a:ext cx="304800" cy="68580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02097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BB1E-B054-4A6F-BCEE-E0220598808B}"/>
              </a:ext>
            </a:extLst>
          </p:cNvPr>
          <p:cNvSpPr>
            <a:spLocks noGrp="1"/>
          </p:cNvSpPr>
          <p:nvPr>
            <p:ph type="title"/>
          </p:nvPr>
        </p:nvSpPr>
        <p:spPr/>
        <p:txBody>
          <a:bodyPr/>
          <a:lstStyle/>
          <a:p>
            <a:pPr algn="ctr"/>
            <a:r>
              <a:rPr lang="en-US" b="1" dirty="0">
                <a:solidFill>
                  <a:srgbClr val="00AE58"/>
                </a:solidFill>
                <a:effectLst>
                  <a:outerShdw blurRad="50800" dist="38100" algn="l" rotWithShape="0">
                    <a:schemeClr val="tx1">
                      <a:alpha val="40000"/>
                    </a:schemeClr>
                  </a:outerShdw>
                </a:effectLst>
              </a:rPr>
              <a:t>See you tomorrow for part 2!</a:t>
            </a:r>
          </a:p>
        </p:txBody>
      </p:sp>
      <p:sp>
        <p:nvSpPr>
          <p:cNvPr id="3" name="Content Placeholder 2">
            <a:extLst>
              <a:ext uri="{FF2B5EF4-FFF2-40B4-BE49-F238E27FC236}">
                <a16:creationId xmlns:a16="http://schemas.microsoft.com/office/drawing/2014/main" id="{CC3A90E4-D1E0-47EB-8944-463F62F358D8}"/>
              </a:ext>
            </a:extLst>
          </p:cNvPr>
          <p:cNvSpPr>
            <a:spLocks noGrp="1"/>
          </p:cNvSpPr>
          <p:nvPr>
            <p:ph idx="1"/>
          </p:nvPr>
        </p:nvSpPr>
        <p:spPr>
          <a:xfrm>
            <a:off x="838199" y="1825625"/>
            <a:ext cx="10771909" cy="4351338"/>
          </a:xfrm>
          <a:noFill/>
        </p:spPr>
        <p:txBody>
          <a:bodyPr/>
          <a:lstStyle/>
          <a:p>
            <a:pPr marL="0" indent="0" algn="ctr">
              <a:buNone/>
            </a:pPr>
            <a:r>
              <a:rPr lang="en-US" dirty="0"/>
              <a:t>As you go about your life until we meet again, please think about the maze and how you are traveling through it.  Write any thoughts down in your journal.  Did you have a conversation with someone inside your circle?  Did you hear a story about someone outside your circle?  </a:t>
            </a:r>
          </a:p>
          <a:p>
            <a:pPr marL="0" indent="0" algn="ctr">
              <a:buNone/>
            </a:pPr>
            <a:r>
              <a:rPr lang="en-US" dirty="0"/>
              <a:t>We will have time saved for anyone that wants to share. </a:t>
            </a:r>
          </a:p>
          <a:p>
            <a:pPr marL="0" indent="0" algn="ctr">
              <a:buNone/>
            </a:pPr>
            <a:endParaRPr lang="en-US" dirty="0"/>
          </a:p>
          <a:p>
            <a:pPr marL="0" indent="0" algn="ctr">
              <a:buNone/>
            </a:pPr>
            <a:r>
              <a:rPr lang="en-US" dirty="0"/>
              <a:t>Thank you for sharing your time with us today!</a:t>
            </a:r>
          </a:p>
          <a:p>
            <a:pPr marL="0" indent="0" algn="ctr">
              <a:buNone/>
            </a:pPr>
            <a:endParaRPr lang="en-US" dirty="0"/>
          </a:p>
        </p:txBody>
      </p:sp>
      <p:pic>
        <p:nvPicPr>
          <p:cNvPr id="4" name="Picture 3">
            <a:extLst>
              <a:ext uri="{FF2B5EF4-FFF2-40B4-BE49-F238E27FC236}">
                <a16:creationId xmlns:a16="http://schemas.microsoft.com/office/drawing/2014/main" id="{8CF77245-F12A-4CC6-AE11-2238F6F815C8}"/>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31530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F8EC2-20DC-4F27-8751-57E20F61FEA6}"/>
              </a:ext>
            </a:extLst>
          </p:cNvPr>
          <p:cNvSpPr txBox="1">
            <a:spLocks/>
          </p:cNvSpPr>
          <p:nvPr/>
        </p:nvSpPr>
        <p:spPr>
          <a:xfrm>
            <a:off x="474562" y="80801"/>
            <a:ext cx="11632558"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Girl Scout Promise &amp; Law</a:t>
            </a:r>
          </a:p>
        </p:txBody>
      </p:sp>
      <p:sp>
        <p:nvSpPr>
          <p:cNvPr id="6" name="Title 1">
            <a:extLst>
              <a:ext uri="{FF2B5EF4-FFF2-40B4-BE49-F238E27FC236}">
                <a16:creationId xmlns:a16="http://schemas.microsoft.com/office/drawing/2014/main" id="{D40E7466-03B3-430C-BDFE-60701AE70A33}"/>
              </a:ext>
            </a:extLst>
          </p:cNvPr>
          <p:cNvSpPr txBox="1">
            <a:spLocks/>
          </p:cNvSpPr>
          <p:nvPr/>
        </p:nvSpPr>
        <p:spPr>
          <a:xfrm>
            <a:off x="1176702" y="1794090"/>
            <a:ext cx="3500582" cy="3255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Trefoil Sans Medium" panose="00000600000000000000" pitchFamily="50" charset="0"/>
                <a:ea typeface="+mj-ea"/>
                <a:cs typeface="+mj-cs"/>
              </a:defRPr>
            </a:lvl1pPr>
          </a:lstStyle>
          <a:p>
            <a:pPr algn="ctr"/>
            <a:r>
              <a:rPr lang="en-US" sz="2800" u="sng" dirty="0">
                <a:ln w="0"/>
                <a:solidFill>
                  <a:srgbClr val="00B050"/>
                </a:solidFill>
                <a:latin typeface="Trefoil Sans Cond" panose="00000500000000000000" pitchFamily="50" charset="0"/>
              </a:rPr>
              <a:t>Girl Scout Promise</a:t>
            </a:r>
            <a:br>
              <a:rPr lang="en-US" sz="2800" u="sng" dirty="0">
                <a:ln w="0"/>
                <a:latin typeface="Trefoil Sans Cond" panose="00000500000000000000" pitchFamily="50" charset="0"/>
              </a:rPr>
            </a:br>
            <a:br>
              <a:rPr lang="en-US" sz="2800" dirty="0">
                <a:ln w="0"/>
                <a:solidFill>
                  <a:schemeClr val="tx1"/>
                </a:solidFill>
                <a:latin typeface="Trefoil Sans Cond" panose="00000500000000000000" pitchFamily="50" charset="0"/>
              </a:rPr>
            </a:br>
            <a:r>
              <a:rPr lang="en-US" sz="2800" dirty="0">
                <a:ln w="0"/>
                <a:solidFill>
                  <a:schemeClr val="tx1"/>
                </a:solidFill>
                <a:latin typeface="Trefoil Sans Cond" panose="00000500000000000000" pitchFamily="50" charset="0"/>
              </a:rPr>
              <a:t>On my honor,</a:t>
            </a:r>
            <a:br>
              <a:rPr lang="en-US" sz="2800" dirty="0">
                <a:ln w="0"/>
                <a:solidFill>
                  <a:schemeClr val="tx1"/>
                </a:solidFill>
                <a:latin typeface="Trefoil Sans Cond" panose="00000500000000000000" pitchFamily="50" charset="0"/>
              </a:rPr>
            </a:br>
            <a:r>
              <a:rPr lang="en-US" sz="2800" dirty="0">
                <a:ln w="0"/>
                <a:solidFill>
                  <a:schemeClr val="tx1"/>
                </a:solidFill>
                <a:latin typeface="Trefoil Sans Cond" panose="00000500000000000000" pitchFamily="50" charset="0"/>
              </a:rPr>
              <a:t>I will try, to serve God,</a:t>
            </a:r>
            <a:br>
              <a:rPr lang="en-US" sz="2800" dirty="0">
                <a:ln w="0"/>
                <a:solidFill>
                  <a:schemeClr val="tx1"/>
                </a:solidFill>
                <a:latin typeface="Trefoil Sans Cond" panose="00000500000000000000" pitchFamily="50" charset="0"/>
              </a:rPr>
            </a:br>
            <a:r>
              <a:rPr lang="en-US" sz="2800" dirty="0">
                <a:ln w="0"/>
                <a:solidFill>
                  <a:schemeClr val="tx1"/>
                </a:solidFill>
                <a:latin typeface="Trefoil Sans Cond" panose="00000500000000000000" pitchFamily="50" charset="0"/>
              </a:rPr>
              <a:t>and my country, to help people at all times,</a:t>
            </a:r>
            <a:br>
              <a:rPr lang="en-US" sz="2800" dirty="0">
                <a:ln w="0"/>
                <a:solidFill>
                  <a:schemeClr val="tx1"/>
                </a:solidFill>
                <a:latin typeface="Trefoil Sans Cond" panose="00000500000000000000" pitchFamily="50" charset="0"/>
              </a:rPr>
            </a:br>
            <a:r>
              <a:rPr lang="en-US" sz="2800" dirty="0">
                <a:ln w="0"/>
                <a:solidFill>
                  <a:schemeClr val="tx1"/>
                </a:solidFill>
                <a:latin typeface="Trefoil Sans Cond" panose="00000500000000000000" pitchFamily="50" charset="0"/>
              </a:rPr>
              <a:t>and to live by the Girl Scout Law.</a:t>
            </a:r>
          </a:p>
        </p:txBody>
      </p:sp>
      <p:sp>
        <p:nvSpPr>
          <p:cNvPr id="7" name="Title 1">
            <a:extLst>
              <a:ext uri="{FF2B5EF4-FFF2-40B4-BE49-F238E27FC236}">
                <a16:creationId xmlns:a16="http://schemas.microsoft.com/office/drawing/2014/main" id="{76C03DCB-7AFE-47F1-935E-4A3D88DBD3AC}"/>
              </a:ext>
            </a:extLst>
          </p:cNvPr>
          <p:cNvSpPr txBox="1">
            <a:spLocks/>
          </p:cNvSpPr>
          <p:nvPr/>
        </p:nvSpPr>
        <p:spPr>
          <a:xfrm>
            <a:off x="6603999" y="1794090"/>
            <a:ext cx="5588001" cy="42763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ln w="0"/>
                <a:solidFill>
                  <a:srgbClr val="00B050"/>
                </a:solidFill>
                <a:latin typeface="Trefoil Sans Cond" panose="00000500000000000000" pitchFamily="50" charset="0"/>
              </a:rPr>
              <a:t>Girl Scout Law</a:t>
            </a:r>
            <a:br>
              <a:rPr lang="en-US" sz="2400" u="sng" dirty="0">
                <a:ln w="0"/>
                <a:latin typeface="Trefoil Sans Cond" panose="00000500000000000000" pitchFamily="50" charset="0"/>
              </a:rPr>
            </a:br>
            <a:br>
              <a:rPr lang="en-US" sz="2400" dirty="0">
                <a:ln w="0"/>
                <a:latin typeface="Trefoil Sans Cond" panose="00000500000000000000" pitchFamily="50" charset="0"/>
              </a:rPr>
            </a:br>
            <a:r>
              <a:rPr lang="en-US" sz="2400" dirty="0">
                <a:ln w="0"/>
                <a:latin typeface="Trefoil Sans Cond" panose="00000500000000000000" pitchFamily="50" charset="0"/>
              </a:rPr>
              <a:t>I will do my best,</a:t>
            </a:r>
            <a:br>
              <a:rPr lang="en-US" sz="2400" dirty="0">
                <a:ln w="0"/>
                <a:latin typeface="Trefoil Sans Cond" panose="00000500000000000000" pitchFamily="50" charset="0"/>
              </a:rPr>
            </a:br>
            <a:r>
              <a:rPr lang="en-US" sz="2400" dirty="0">
                <a:ln w="0"/>
                <a:latin typeface="Trefoil Sans Cond" panose="00000500000000000000" pitchFamily="50" charset="0"/>
              </a:rPr>
              <a:t>to be honest and fair,</a:t>
            </a:r>
          </a:p>
          <a:p>
            <a:r>
              <a:rPr lang="en-US" sz="2400" dirty="0">
                <a:ln w="0"/>
                <a:latin typeface="Trefoil Sans Cond" panose="00000500000000000000" pitchFamily="50" charset="0"/>
              </a:rPr>
              <a:t>friendly and helpful,</a:t>
            </a:r>
          </a:p>
          <a:p>
            <a:r>
              <a:rPr lang="en-US" sz="2400" dirty="0">
                <a:ln w="0"/>
                <a:latin typeface="Trefoil Sans Cond" panose="00000500000000000000" pitchFamily="50" charset="0"/>
              </a:rPr>
              <a:t>considerate and caring,</a:t>
            </a:r>
          </a:p>
          <a:p>
            <a:r>
              <a:rPr lang="en-US" sz="2400" dirty="0">
                <a:ln w="0"/>
                <a:latin typeface="Trefoil Sans Cond" panose="00000500000000000000" pitchFamily="50" charset="0"/>
              </a:rPr>
              <a:t>courageous and strong,</a:t>
            </a:r>
          </a:p>
          <a:p>
            <a:r>
              <a:rPr lang="en-US" sz="2400" dirty="0">
                <a:ln w="0"/>
                <a:latin typeface="Trefoil Sans Cond" panose="00000500000000000000" pitchFamily="50" charset="0"/>
              </a:rPr>
              <a:t>responsible for what I say and do,</a:t>
            </a:r>
          </a:p>
          <a:p>
            <a:r>
              <a:rPr lang="en-US" sz="2400" dirty="0">
                <a:ln w="0"/>
                <a:latin typeface="Trefoil Sans Cond" panose="00000500000000000000" pitchFamily="50" charset="0"/>
              </a:rPr>
              <a:t>to respect myself and others,</a:t>
            </a:r>
          </a:p>
          <a:p>
            <a:r>
              <a:rPr lang="en-US" sz="2400" dirty="0">
                <a:ln w="0"/>
                <a:latin typeface="Trefoil Sans Cond" panose="00000500000000000000" pitchFamily="50" charset="0"/>
              </a:rPr>
              <a:t>respect authority,</a:t>
            </a:r>
          </a:p>
          <a:p>
            <a:r>
              <a:rPr lang="en-US" sz="2400" dirty="0">
                <a:ln w="0"/>
                <a:latin typeface="Trefoil Sans Cond" panose="00000500000000000000" pitchFamily="50" charset="0"/>
              </a:rPr>
              <a:t>use resources wisely,</a:t>
            </a:r>
          </a:p>
          <a:p>
            <a:r>
              <a:rPr lang="en-US" sz="2400" dirty="0">
                <a:ln w="0"/>
                <a:latin typeface="Trefoil Sans Cond" panose="00000500000000000000" pitchFamily="50" charset="0"/>
              </a:rPr>
              <a:t>make the world a better place and</a:t>
            </a:r>
          </a:p>
          <a:p>
            <a:r>
              <a:rPr lang="en-US" sz="2400" dirty="0">
                <a:ln w="0"/>
                <a:latin typeface="Trefoil Sans Cond" panose="00000500000000000000" pitchFamily="50" charset="0"/>
              </a:rPr>
              <a:t>be a sister to every Girl Scout.</a:t>
            </a:r>
          </a:p>
        </p:txBody>
      </p:sp>
      <p:pic>
        <p:nvPicPr>
          <p:cNvPr id="9" name="Picture 8">
            <a:extLst>
              <a:ext uri="{FF2B5EF4-FFF2-40B4-BE49-F238E27FC236}">
                <a16:creationId xmlns:a16="http://schemas.microsoft.com/office/drawing/2014/main" id="{1134C0A6-0E89-426D-84F5-3F9C4C793EAC}"/>
              </a:ext>
            </a:extLst>
          </p:cNvPr>
          <p:cNvPicPr>
            <a:picLocks noChangeAspect="1"/>
          </p:cNvPicPr>
          <p:nvPr/>
        </p:nvPicPr>
        <p:blipFill>
          <a:blip r:embed="rId3"/>
          <a:stretch>
            <a:fillRect/>
          </a:stretch>
        </p:blipFill>
        <p:spPr>
          <a:xfrm>
            <a:off x="-14514" y="-116113"/>
            <a:ext cx="382500" cy="7097484"/>
          </a:xfrm>
          <a:prstGeom prst="rect">
            <a:avLst/>
          </a:prstGeom>
        </p:spPr>
      </p:pic>
      <p:pic>
        <p:nvPicPr>
          <p:cNvPr id="10" name="Picture 4" descr="Image result for girl scout hand sign">
            <a:extLst>
              <a:ext uri="{FF2B5EF4-FFF2-40B4-BE49-F238E27FC236}">
                <a16:creationId xmlns:a16="http://schemas.microsoft.com/office/drawing/2014/main" id="{DD7CA1FD-E769-4103-8273-8276C1CFCEA2}"/>
              </a:ext>
            </a:extLst>
          </p:cNvPr>
          <p:cNvPicPr>
            <a:picLocks noGrp="1" noChangeAspect="1" noChangeArrowheads="1"/>
          </p:cNvPicPr>
          <p:nvPr>
            <p:ph type="pic" sz="quarter" idx="10"/>
          </p:nvPr>
        </p:nvPicPr>
        <p:blipFill rotWithShape="1">
          <a:blip r:embed="rId4" cstate="print">
            <a:extLst>
              <a:ext uri="{28A0092B-C50C-407E-A947-70E740481C1C}">
                <a14:useLocalDpi xmlns:a14="http://schemas.microsoft.com/office/drawing/2010/main" val="0"/>
              </a:ext>
            </a:extLst>
          </a:blip>
          <a:srcRect l="-19198" t="-6181" r="-19198" b="-6181"/>
          <a:stretch/>
        </p:blipFill>
        <p:spPr bwMode="auto">
          <a:xfrm rot="21058789">
            <a:off x="4508550" y="4807663"/>
            <a:ext cx="2044402" cy="165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4</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Trefoil Sans" charset="0"/>
                <a:ea typeface="Trefoil Sans" charset="0"/>
                <a:cs typeface="Trefoil Sans" charset="0"/>
              </a:rPr>
              <a:t>Cadette Amaze Journey</a:t>
            </a:r>
          </a:p>
        </p:txBody>
      </p:sp>
      <p:sp>
        <p:nvSpPr>
          <p:cNvPr id="5" name="Text Placeholder 4"/>
          <p:cNvSpPr>
            <a:spLocks noGrp="1"/>
          </p:cNvSpPr>
          <p:nvPr>
            <p:ph type="body" sz="quarter" idx="13"/>
          </p:nvPr>
        </p:nvSpPr>
        <p:spPr>
          <a:xfrm>
            <a:off x="838200" y="1833272"/>
            <a:ext cx="10721576" cy="4438499"/>
          </a:xfrm>
        </p:spPr>
        <p:txBody>
          <a:bodyPr>
            <a:noAutofit/>
          </a:bodyPr>
          <a:lstStyle/>
          <a:p>
            <a:pPr marL="0" indent="0">
              <a:lnSpc>
                <a:spcPct val="150000"/>
              </a:lnSpc>
              <a:spcBef>
                <a:spcPct val="0"/>
              </a:spcBef>
              <a:buNone/>
            </a:pPr>
            <a:r>
              <a:rPr lang="en-US" altLang="en-US" b="1" dirty="0">
                <a:latin typeface="Trefoil Sans" charset="0"/>
                <a:ea typeface="Trefoil Sans" charset="0"/>
                <a:cs typeface="Trefoil Sans" charset="0"/>
              </a:rPr>
              <a:t>This journey has three parts or awards. </a:t>
            </a:r>
            <a:endParaRPr lang="en-US" altLang="en-US" sz="1600" b="1" dirty="0">
              <a:latin typeface="Trefoil Sans" charset="0"/>
              <a:ea typeface="Trefoil Sans" charset="0"/>
              <a:cs typeface="Trefoil Sans" charset="0"/>
            </a:endParaRPr>
          </a:p>
          <a:p>
            <a:pPr marL="0" indent="0">
              <a:lnSpc>
                <a:spcPct val="150000"/>
              </a:lnSpc>
              <a:spcBef>
                <a:spcPct val="0"/>
              </a:spcBef>
              <a:buNone/>
            </a:pPr>
            <a:r>
              <a:rPr lang="en-US" altLang="en-US" b="1" dirty="0">
                <a:latin typeface="Trefoil Sans" charset="0"/>
                <a:ea typeface="Trefoil Sans" charset="0"/>
                <a:cs typeface="Trefoil Sans" charset="0"/>
              </a:rPr>
              <a:t>Award 1. Interact – The ins and outs of people.</a:t>
            </a:r>
          </a:p>
          <a:p>
            <a:pPr marL="0" indent="0">
              <a:lnSpc>
                <a:spcPct val="150000"/>
              </a:lnSpc>
              <a:spcBef>
                <a:spcPct val="0"/>
              </a:spcBef>
              <a:buNone/>
            </a:pPr>
            <a:r>
              <a:rPr lang="en-US" altLang="en-US" b="1" dirty="0">
                <a:latin typeface="Trefoil Sans" charset="0"/>
                <a:ea typeface="Trefoil Sans" charset="0"/>
                <a:cs typeface="Trefoil Sans" charset="0"/>
              </a:rPr>
              <a:t>Award 2. Peacemaker – A toolkit</a:t>
            </a:r>
          </a:p>
          <a:p>
            <a:pPr marL="0" indent="0">
              <a:lnSpc>
                <a:spcPct val="150000"/>
              </a:lnSpc>
              <a:spcBef>
                <a:spcPct val="0"/>
              </a:spcBef>
              <a:buNone/>
            </a:pPr>
            <a:r>
              <a:rPr lang="en-US" altLang="en-US" b="1" dirty="0">
                <a:latin typeface="Trefoil Sans" charset="0"/>
                <a:ea typeface="Trefoil Sans" charset="0"/>
                <a:cs typeface="Trefoil Sans" charset="0"/>
              </a:rPr>
              <a:t>Award 3. Diplomat – Your Take Action Project</a:t>
            </a:r>
          </a:p>
          <a:p>
            <a:pPr marL="0" indent="0">
              <a:lnSpc>
                <a:spcPct val="150000"/>
              </a:lnSpc>
              <a:spcBef>
                <a:spcPct val="0"/>
              </a:spcBef>
              <a:buNone/>
            </a:pPr>
            <a:endParaRPr lang="en-US" altLang="en-US" sz="1800" b="1" dirty="0">
              <a:latin typeface="Trefoil Sans" charset="0"/>
              <a:ea typeface="Trefoil Sans" charset="0"/>
              <a:cs typeface="Trefoil Sans" charset="0"/>
            </a:endParaRPr>
          </a:p>
          <a:p>
            <a:pPr marL="0" indent="0">
              <a:lnSpc>
                <a:spcPct val="100000"/>
              </a:lnSpc>
              <a:spcBef>
                <a:spcPct val="0"/>
              </a:spcBef>
              <a:buNone/>
            </a:pPr>
            <a:r>
              <a:rPr lang="en-US" altLang="en-US" sz="2000" b="1" dirty="0">
                <a:latin typeface="Trefoil Sans" charset="0"/>
                <a:ea typeface="Trefoil Sans" charset="0"/>
                <a:cs typeface="Trefoil Sans" charset="0"/>
              </a:rPr>
              <a:t>To finish the journey you will be required to complete a Take Action Project.  The details will be discussed in Award 3 and additional materials will be provided in the post workshop email.</a:t>
            </a:r>
          </a:p>
          <a:p>
            <a:pPr marL="0" indent="0">
              <a:lnSpc>
                <a:spcPct val="150000"/>
              </a:lnSpc>
              <a:spcBef>
                <a:spcPct val="0"/>
              </a:spcBef>
              <a:buNone/>
            </a:pPr>
            <a:endParaRPr lang="en-US" altLang="en-US" b="1" dirty="0">
              <a:latin typeface="Trefoil Sans" charset="0"/>
              <a:ea typeface="Trefoil Sans" charset="0"/>
              <a:cs typeface="Trefoil Sans" charset="0"/>
            </a:endParaRPr>
          </a:p>
        </p:txBody>
      </p:sp>
      <p:pic>
        <p:nvPicPr>
          <p:cNvPr id="6" name="Picture 5"/>
          <p:cNvPicPr>
            <a:picLocks noChangeAspect="1"/>
          </p:cNvPicPr>
          <p:nvPr/>
        </p:nvPicPr>
        <p:blipFill>
          <a:blip r:embed="rId3"/>
          <a:stretch>
            <a:fillRect/>
          </a:stretch>
        </p:blipFill>
        <p:spPr>
          <a:xfrm>
            <a:off x="-1" y="-1177705"/>
            <a:ext cx="439783" cy="8160396"/>
          </a:xfrm>
          <a:prstGeom prst="rect">
            <a:avLst/>
          </a:prstGeom>
        </p:spPr>
      </p:pic>
      <p:pic>
        <p:nvPicPr>
          <p:cNvPr id="12" name="Picture 11" descr="A close up of a logo&#10;&#10;Description automatically generated">
            <a:extLst>
              <a:ext uri="{FF2B5EF4-FFF2-40B4-BE49-F238E27FC236}">
                <a16:creationId xmlns:a16="http://schemas.microsoft.com/office/drawing/2014/main" id="{5F975CF6-F382-4200-95C0-F54376457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4700" y="507709"/>
            <a:ext cx="3726656" cy="3726656"/>
          </a:xfrm>
          <a:prstGeom prst="rect">
            <a:avLst/>
          </a:prstGeom>
        </p:spPr>
      </p:pic>
    </p:spTree>
    <p:extLst>
      <p:ext uri="{BB962C8B-B14F-4D97-AF65-F5344CB8AC3E}">
        <p14:creationId xmlns:p14="http://schemas.microsoft.com/office/powerpoint/2010/main" val="292462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ED93EC-3B21-4285-A724-EF94E2C22BD1}"/>
              </a:ext>
            </a:extLst>
          </p:cNvPr>
          <p:cNvSpPr>
            <a:spLocks noGrp="1"/>
          </p:cNvSpPr>
          <p:nvPr>
            <p:ph type="body" sz="quarter" idx="13"/>
          </p:nvPr>
        </p:nvSpPr>
        <p:spPr>
          <a:xfrm>
            <a:off x="735212" y="1381308"/>
            <a:ext cx="10721576" cy="4095383"/>
          </a:xfrm>
        </p:spPr>
        <p:txBody>
          <a:bodyPr>
            <a:normAutofit fontScale="92500" lnSpcReduction="10000"/>
          </a:bodyPr>
          <a:lstStyle/>
          <a:p>
            <a:r>
              <a:rPr lang="en-US" dirty="0"/>
              <a:t>A journey cannot be a simple presentation.  </a:t>
            </a:r>
          </a:p>
          <a:p>
            <a:r>
              <a:rPr lang="en-US" dirty="0"/>
              <a:t>We want you to be interactive and hear your voice. Sharing and learning from each other is the only way to learn from a journey.  </a:t>
            </a:r>
          </a:p>
          <a:p>
            <a:r>
              <a:rPr lang="en-US" dirty="0"/>
              <a:t>Put your best Girl Scout foot forward and be brave.  Have the confidence to share a little of yourself in this SAFE environment.  </a:t>
            </a:r>
          </a:p>
          <a:p>
            <a:r>
              <a:rPr lang="en-US" dirty="0"/>
              <a:t>No one will bully you.  No one will say that answer is stupid.  And no one will think less of you if you stumble over the words.</a:t>
            </a:r>
          </a:p>
          <a:p>
            <a:endParaRPr lang="en-US" dirty="0"/>
          </a:p>
          <a:p>
            <a:pPr marL="0" indent="0" algn="ctr">
              <a:buNone/>
            </a:pPr>
            <a:r>
              <a:rPr lang="en-US" dirty="0"/>
              <a:t>We ALL promise to follow the Promise and Law and to act with Confidence, Courage and Character.  We are sisters!</a:t>
            </a:r>
          </a:p>
        </p:txBody>
      </p:sp>
      <p:sp>
        <p:nvSpPr>
          <p:cNvPr id="5" name="Rectangle 4">
            <a:extLst>
              <a:ext uri="{FF2B5EF4-FFF2-40B4-BE49-F238E27FC236}">
                <a16:creationId xmlns:a16="http://schemas.microsoft.com/office/drawing/2014/main" id="{6960ECF4-772A-469D-92A8-F3738349D8F0}"/>
              </a:ext>
            </a:extLst>
          </p:cNvPr>
          <p:cNvSpPr/>
          <p:nvPr/>
        </p:nvSpPr>
        <p:spPr>
          <a:xfrm>
            <a:off x="0" y="1"/>
            <a:ext cx="12192000" cy="1045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01AE578-E1D9-488E-A374-40C64A78CB2A}"/>
              </a:ext>
            </a:extLst>
          </p:cNvPr>
          <p:cNvSpPr>
            <a:spLocks noGrp="1"/>
          </p:cNvSpPr>
          <p:nvPr>
            <p:ph type="title"/>
          </p:nvPr>
        </p:nvSpPr>
        <p:spPr>
          <a:xfrm>
            <a:off x="482258" y="-139926"/>
            <a:ext cx="10515600" cy="1325563"/>
          </a:xfrm>
        </p:spPr>
        <p:txBody>
          <a:bodyPr/>
          <a:lstStyle/>
          <a:p>
            <a:r>
              <a:rPr lang="en-US" dirty="0"/>
              <a:t>A word about journeys.</a:t>
            </a:r>
          </a:p>
        </p:txBody>
      </p:sp>
      <p:pic>
        <p:nvPicPr>
          <p:cNvPr id="9" name="Picture 8">
            <a:extLst>
              <a:ext uri="{FF2B5EF4-FFF2-40B4-BE49-F238E27FC236}">
                <a16:creationId xmlns:a16="http://schemas.microsoft.com/office/drawing/2014/main" id="{2CA43374-E437-4492-B3E1-EB5DCF29579F}"/>
              </a:ext>
            </a:extLst>
          </p:cNvPr>
          <p:cNvPicPr>
            <a:picLocks noChangeAspect="1"/>
          </p:cNvPicPr>
          <p:nvPr/>
        </p:nvPicPr>
        <p:blipFill>
          <a:blip r:embed="rId3"/>
          <a:stretch>
            <a:fillRect/>
          </a:stretch>
        </p:blipFill>
        <p:spPr>
          <a:xfrm>
            <a:off x="-14514" y="-116113"/>
            <a:ext cx="382500" cy="7097484"/>
          </a:xfrm>
          <a:prstGeom prst="rect">
            <a:avLst/>
          </a:prstGeom>
        </p:spPr>
      </p:pic>
    </p:spTree>
    <p:extLst>
      <p:ext uri="{BB962C8B-B14F-4D97-AF65-F5344CB8AC3E}">
        <p14:creationId xmlns:p14="http://schemas.microsoft.com/office/powerpoint/2010/main" val="355615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96406564-3889-4463-AC8F-6E2F54E1B9A0}"/>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a:solidFill>
                  <a:schemeClr val="tx1"/>
                </a:solidFill>
                <a:latin typeface="+mj-lt"/>
                <a:ea typeface="+mj-ea"/>
                <a:cs typeface="+mj-cs"/>
              </a:rPr>
              <a:t>Team Agreement</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8CE5D01F-D909-4963-87AF-7FFFFA06FB06}"/>
              </a:ext>
            </a:extLst>
          </p:cNvPr>
          <p:cNvSpPr>
            <a:spLocks noGrp="1"/>
          </p:cNvSpPr>
          <p:nvPr>
            <p:ph type="body" sz="quarter" idx="13"/>
          </p:nvPr>
        </p:nvSpPr>
        <p:spPr>
          <a:xfrm>
            <a:off x="838200" y="1825625"/>
            <a:ext cx="5393361" cy="4351338"/>
          </a:xfrm>
        </p:spPr>
        <p:txBody>
          <a:bodyPr vert="horz" lIns="91440" tIns="45720" rIns="91440" bIns="45720" rtlCol="0">
            <a:normAutofit/>
          </a:bodyPr>
          <a:lstStyle/>
          <a:p>
            <a:r>
              <a:rPr lang="en-US" dirty="0"/>
              <a:t>With any journey, it is important to know who you can trust and the basic ground rules.  What do we need to promise each other to ensure a positive experience?</a:t>
            </a:r>
          </a:p>
          <a:p>
            <a:endParaRPr lang="en-US" dirty="0"/>
          </a:p>
          <a:p>
            <a:pPr marL="0"/>
            <a:endParaRPr lang="en-US"/>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90BEB3-6379-46BC-8593-230487BA2676}"/>
              </a:ext>
            </a:extLst>
          </p:cNvPr>
          <p:cNvPicPr>
            <a:picLocks noChangeAspect="1"/>
          </p:cNvPicPr>
          <p:nvPr/>
        </p:nvPicPr>
        <p:blipFill>
          <a:blip r:embed="rId3"/>
          <a:stretch>
            <a:fillRect/>
          </a:stretch>
        </p:blipFill>
        <p:spPr>
          <a:xfrm>
            <a:off x="9641818" y="1176557"/>
            <a:ext cx="271782"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3113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E46C2C-C3ED-438B-AE3B-7368BD1D3F0E}"/>
              </a:ext>
            </a:extLst>
          </p:cNvPr>
          <p:cNvSpPr/>
          <p:nvPr/>
        </p:nvSpPr>
        <p:spPr>
          <a:xfrm>
            <a:off x="374073" y="2369127"/>
            <a:ext cx="11430000" cy="252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5B5DAD-2875-43BF-8C0F-EC9F34F39E09}"/>
              </a:ext>
            </a:extLst>
          </p:cNvPr>
          <p:cNvSpPr>
            <a:spLocks noGrp="1"/>
          </p:cNvSpPr>
          <p:nvPr>
            <p:ph type="title"/>
          </p:nvPr>
        </p:nvSpPr>
        <p:spPr/>
        <p:txBody>
          <a:bodyPr/>
          <a:lstStyle/>
          <a:p>
            <a:r>
              <a:rPr lang="en-US" dirty="0"/>
              <a:t>Introductions</a:t>
            </a:r>
          </a:p>
        </p:txBody>
      </p:sp>
      <p:sp>
        <p:nvSpPr>
          <p:cNvPr id="5" name="Isosceles Triangle 4">
            <a:extLst>
              <a:ext uri="{FF2B5EF4-FFF2-40B4-BE49-F238E27FC236}">
                <a16:creationId xmlns:a16="http://schemas.microsoft.com/office/drawing/2014/main" id="{DCB71852-7979-43A6-97DB-D73397D0ED28}"/>
              </a:ext>
            </a:extLst>
          </p:cNvPr>
          <p:cNvSpPr/>
          <p:nvPr/>
        </p:nvSpPr>
        <p:spPr>
          <a:xfrm>
            <a:off x="1662545" y="1517954"/>
            <a:ext cx="5209310" cy="40100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6BD3712-117F-4D22-9E24-F94110B9176C}"/>
              </a:ext>
            </a:extLst>
          </p:cNvPr>
          <p:cNvSpPr>
            <a:spLocks noGrp="1"/>
          </p:cNvSpPr>
          <p:nvPr>
            <p:ph type="body" sz="quarter" idx="13"/>
          </p:nvPr>
        </p:nvSpPr>
        <p:spPr>
          <a:xfrm>
            <a:off x="2546586" y="3120609"/>
            <a:ext cx="3147631" cy="2906118"/>
          </a:xfrm>
          <a:noFill/>
        </p:spPr>
        <p:txBody>
          <a:bodyPr>
            <a:normAutofit fontScale="85000" lnSpcReduction="20000"/>
          </a:bodyPr>
          <a:lstStyle/>
          <a:p>
            <a:pPr algn="ctr"/>
            <a:r>
              <a:rPr lang="en-US" sz="5200" dirty="0"/>
              <a:t>Tell us something about yourself!  </a:t>
            </a:r>
          </a:p>
          <a:p>
            <a:pPr algn="ctr"/>
            <a:endParaRPr lang="en-US" dirty="0"/>
          </a:p>
          <a:p>
            <a:pPr marL="0" indent="0" algn="ctr">
              <a:buNone/>
            </a:pPr>
            <a:r>
              <a:rPr lang="en-US" dirty="0"/>
              <a:t>  </a:t>
            </a:r>
          </a:p>
        </p:txBody>
      </p:sp>
      <p:sp>
        <p:nvSpPr>
          <p:cNvPr id="6" name="Oval 5">
            <a:extLst>
              <a:ext uri="{FF2B5EF4-FFF2-40B4-BE49-F238E27FC236}">
                <a16:creationId xmlns:a16="http://schemas.microsoft.com/office/drawing/2014/main" id="{06F9B63C-57AF-4DEF-9053-170AA8DE2A46}"/>
              </a:ext>
            </a:extLst>
          </p:cNvPr>
          <p:cNvSpPr/>
          <p:nvPr/>
        </p:nvSpPr>
        <p:spPr>
          <a:xfrm>
            <a:off x="7342909" y="900545"/>
            <a:ext cx="3810000" cy="34636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Be brave and unmute</a:t>
            </a:r>
            <a:r>
              <a:rPr lang="en-US" dirty="0"/>
              <a:t>.</a:t>
            </a:r>
          </a:p>
        </p:txBody>
      </p:sp>
    </p:spTree>
    <p:extLst>
      <p:ext uri="{BB962C8B-B14F-4D97-AF65-F5344CB8AC3E}">
        <p14:creationId xmlns:p14="http://schemas.microsoft.com/office/powerpoint/2010/main" val="376684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2DF5AFCD-535D-4369-87FB-F3BA99699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345" y="33868"/>
            <a:ext cx="6452882" cy="645288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EA70B7-084D-4BC6-97C4-092030B90397}"/>
              </a:ext>
            </a:extLst>
          </p:cNvPr>
          <p:cNvSpPr txBox="1"/>
          <p:nvPr/>
        </p:nvSpPr>
        <p:spPr>
          <a:xfrm>
            <a:off x="8306227" y="1814945"/>
            <a:ext cx="3414718" cy="1200329"/>
          </a:xfrm>
          <a:prstGeom prst="rect">
            <a:avLst/>
          </a:prstGeom>
          <a:noFill/>
        </p:spPr>
        <p:txBody>
          <a:bodyPr wrap="square" rtlCol="0">
            <a:spAutoFit/>
          </a:bodyPr>
          <a:lstStyle/>
          <a:p>
            <a:r>
              <a:rPr lang="en-US" dirty="0"/>
              <a:t>Use the annotation tool at the top of your screen.  DRAW your way through the maze.  Feel free to change the color.</a:t>
            </a:r>
          </a:p>
        </p:txBody>
      </p:sp>
    </p:spTree>
    <p:extLst>
      <p:ext uri="{BB962C8B-B14F-4D97-AF65-F5344CB8AC3E}">
        <p14:creationId xmlns:p14="http://schemas.microsoft.com/office/powerpoint/2010/main" val="337519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9B6BBA-3930-4070-B5A2-5FC59A45A7D8}"/>
              </a:ext>
            </a:extLst>
          </p:cNvPr>
          <p:cNvPicPr>
            <a:picLocks noChangeAspect="1"/>
          </p:cNvPicPr>
          <p:nvPr/>
        </p:nvPicPr>
        <p:blipFill>
          <a:blip r:embed="rId3"/>
          <a:stretch>
            <a:fillRect/>
          </a:stretch>
        </p:blipFill>
        <p:spPr>
          <a:xfrm>
            <a:off x="-14514" y="-116113"/>
            <a:ext cx="382500" cy="7097484"/>
          </a:xfrm>
          <a:prstGeom prst="rect">
            <a:avLst/>
          </a:prstGeom>
        </p:spPr>
      </p:pic>
      <p:pic>
        <p:nvPicPr>
          <p:cNvPr id="3" name="Picture 2" descr="A close up of a plant&#10;&#10;Description automatically generated">
            <a:extLst>
              <a:ext uri="{FF2B5EF4-FFF2-40B4-BE49-F238E27FC236}">
                <a16:creationId xmlns:a16="http://schemas.microsoft.com/office/drawing/2014/main" id="{65BC8084-8E32-4D8D-AF3C-8F3074782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33" y="312516"/>
            <a:ext cx="7812911" cy="5960962"/>
          </a:xfrm>
          <a:prstGeom prst="rect">
            <a:avLst/>
          </a:prstGeom>
        </p:spPr>
      </p:pic>
      <p:sp>
        <p:nvSpPr>
          <p:cNvPr id="4" name="TextBox 3">
            <a:extLst>
              <a:ext uri="{FF2B5EF4-FFF2-40B4-BE49-F238E27FC236}">
                <a16:creationId xmlns:a16="http://schemas.microsoft.com/office/drawing/2014/main" id="{C964176F-723A-47F9-AABD-EC77DEBBD2A6}"/>
              </a:ext>
            </a:extLst>
          </p:cNvPr>
          <p:cNvSpPr txBox="1"/>
          <p:nvPr/>
        </p:nvSpPr>
        <p:spPr>
          <a:xfrm>
            <a:off x="8704162" y="509286"/>
            <a:ext cx="3321934" cy="5632311"/>
          </a:xfrm>
          <a:prstGeom prst="rect">
            <a:avLst/>
          </a:prstGeom>
          <a:noFill/>
        </p:spPr>
        <p:txBody>
          <a:bodyPr wrap="square" rtlCol="0">
            <a:spAutoFit/>
          </a:bodyPr>
          <a:lstStyle/>
          <a:p>
            <a:r>
              <a:rPr lang="en-US" sz="2400" dirty="0">
                <a:latin typeface="Trefoil Sans" panose="00000500000000000000"/>
              </a:rPr>
              <a:t>Our lives are like mazes.</a:t>
            </a:r>
          </a:p>
          <a:p>
            <a:endParaRPr lang="en-US" sz="2400" dirty="0">
              <a:latin typeface="Trefoil Sans" panose="00000500000000000000"/>
            </a:endParaRPr>
          </a:p>
          <a:p>
            <a:r>
              <a:rPr lang="en-US" sz="2400" dirty="0">
                <a:latin typeface="Trefoil Sans" panose="00000500000000000000"/>
              </a:rPr>
              <a:t>A simple statement but think about how your life is like a maze and you will find complexities that intertwine and connect many ways.</a:t>
            </a:r>
          </a:p>
          <a:p>
            <a:endParaRPr lang="en-US" sz="2400" dirty="0">
              <a:latin typeface="Trefoil Sans" panose="00000500000000000000"/>
            </a:endParaRPr>
          </a:p>
          <a:p>
            <a:r>
              <a:rPr lang="en-US" sz="2400" dirty="0">
                <a:latin typeface="Trefoil Sans" panose="00000500000000000000"/>
              </a:rPr>
              <a:t>Think about these questions and write two questions down in your notebook.  Now write your answer.   Be prepared to share one.</a:t>
            </a:r>
          </a:p>
        </p:txBody>
      </p:sp>
    </p:spTree>
    <p:extLst>
      <p:ext uri="{BB962C8B-B14F-4D97-AF65-F5344CB8AC3E}">
        <p14:creationId xmlns:p14="http://schemas.microsoft.com/office/powerpoint/2010/main" val="1785489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7EA733104BB40A77AEA93BD416F9F" ma:contentTypeVersion="4" ma:contentTypeDescription="Create a new document." ma:contentTypeScope="" ma:versionID="7d2cb5333a3a52b6375808c89b4f58e6">
  <xsd:schema xmlns:xsd="http://www.w3.org/2001/XMLSchema" xmlns:xs="http://www.w3.org/2001/XMLSchema" xmlns:p="http://schemas.microsoft.com/office/2006/metadata/properties" xmlns:ns2="f4b8de50-d29d-4b94-a6f0-7dc090518d73" targetNamespace="http://schemas.microsoft.com/office/2006/metadata/properties" ma:root="true" ma:fieldsID="6dcefb635a1c187ac23381f7d84b0d50" ns2:_="">
    <xsd:import namespace="f4b8de50-d29d-4b94-a6f0-7dc090518d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8de50-d29d-4b94-a6f0-7dc090518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EBA3F-5FB8-4B97-B54C-A4DCDEFB5CE4}">
  <ds:schemaRefs>
    <ds:schemaRef ds:uri="http://schemas.microsoft.com/sharepoint/v3/contenttype/forms"/>
  </ds:schemaRefs>
</ds:datastoreItem>
</file>

<file path=customXml/itemProps2.xml><?xml version="1.0" encoding="utf-8"?>
<ds:datastoreItem xmlns:ds="http://schemas.openxmlformats.org/officeDocument/2006/customXml" ds:itemID="{EEF9D207-DA90-46CE-8AFA-D668B5A9517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f4b8de50-d29d-4b94-a6f0-7dc090518d73"/>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2E1D1524-3433-436A-A6AC-5920E670B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8de50-d29d-4b94-a6f0-7dc090518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1825</Words>
  <Application>Microsoft Office PowerPoint</Application>
  <PresentationFormat>Widescreen</PresentationFormat>
  <Paragraphs>228</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Trefoil Sans</vt:lpstr>
      <vt:lpstr>Trefoil Sans Cond</vt:lpstr>
      <vt:lpstr>Office Theme</vt:lpstr>
      <vt:lpstr>PowerPoint Presentation</vt:lpstr>
      <vt:lpstr>How will this Virtual Troop Meeting Work?</vt:lpstr>
      <vt:lpstr>PowerPoint Presentation</vt:lpstr>
      <vt:lpstr>Cadette Amaze Journey</vt:lpstr>
      <vt:lpstr>A word about journeys.</vt:lpstr>
      <vt:lpstr>Team Agreement</vt:lpstr>
      <vt:lpstr>Introductions</vt:lpstr>
      <vt:lpstr>PowerPoint Presentation</vt:lpstr>
      <vt:lpstr>PowerPoint Presentation</vt:lpstr>
      <vt:lpstr>PowerPoint Presentation</vt:lpstr>
      <vt:lpstr>PowerPoint Presentation</vt:lpstr>
      <vt:lpstr>PowerPoint Presentation</vt:lpstr>
      <vt:lpstr>PowerPoint Presentation</vt:lpstr>
      <vt:lpstr>Peacemaker Toolkit</vt:lpstr>
      <vt:lpstr>First Impressions</vt:lpstr>
      <vt:lpstr>The Power of First Impressions</vt:lpstr>
      <vt:lpstr>Stereotypes</vt:lpstr>
      <vt:lpstr>PowerPoint Presentation</vt:lpstr>
      <vt:lpstr>PowerPoint Presentation</vt:lpstr>
      <vt:lpstr>The Power of Belonging</vt:lpstr>
      <vt:lpstr>See you tomorrow for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Cannon</dc:creator>
  <cp:lastModifiedBy>Kristin Leiby</cp:lastModifiedBy>
  <cp:revision>4</cp:revision>
  <dcterms:created xsi:type="dcterms:W3CDTF">2020-05-12T16:58:53Z</dcterms:created>
  <dcterms:modified xsi:type="dcterms:W3CDTF">2020-05-15T14:18:35Z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0x0101002AD7EA733104BB40A77AEA93BD416F9F</vt:lpwstr>
  </property>
</Properties>
</file>